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</p:sldIdLst>
  <p:sldSz cy="5143500" cx="9144000"/>
  <p:notesSz cx="6858000" cy="9144000"/>
  <p:embeddedFontLst>
    <p:embeddedFont>
      <p:font typeface="Roboto Mono"/>
      <p:regular r:id="rId174"/>
      <p:bold r:id="rId175"/>
      <p:italic r:id="rId176"/>
      <p:boldItalic r:id="rId1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6A74B8-9953-44E7-AA42-A33A07BBF0F7}">
  <a:tblStyle styleId="{486A74B8-9953-44E7-AA42-A33A07BBF0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176" Type="http://schemas.openxmlformats.org/officeDocument/2006/relationships/font" Target="fonts/RobotoMono-italic.fntdata"/><Relationship Id="rId36" Type="http://schemas.openxmlformats.org/officeDocument/2006/relationships/slide" Target="slides/slide30.xml"/><Relationship Id="rId175" Type="http://schemas.openxmlformats.org/officeDocument/2006/relationships/font" Target="fonts/RobotoMono-bold.fntdata"/><Relationship Id="rId39" Type="http://schemas.openxmlformats.org/officeDocument/2006/relationships/slide" Target="slides/slide33.xml"/><Relationship Id="rId174" Type="http://schemas.openxmlformats.org/officeDocument/2006/relationships/font" Target="fonts/RobotoMono-regular.fntdata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7" Type="http://schemas.openxmlformats.org/officeDocument/2006/relationships/font" Target="fonts/RobotoMon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18b1469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a18b1469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806-807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9aca77fca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9aca77fca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877-879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9fc0a3283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9fc0a3283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878</a:t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9aca77fca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9aca77fca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880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9fc0a3283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9fc0a3283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881</a:t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9fc0a3283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9fc0a3283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881</a:t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9fc0a3283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9fc0a3283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881</a:t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9fc0a3283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9fc0a3283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882</a:t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9fc0a3283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9fc0a3283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9dba431f7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9dba431f7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885</a:t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9fc0a3283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9fc0a3283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885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860490019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860490019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807-810</a:t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9fc0a3283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9fc0a3283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886 - 887</a:t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9fc0a32830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9fc0a3283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9fc0a3283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9fc0a3283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887 - 888</a:t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9fc0a3283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39fc0a3283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9dba431f7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9dba431f7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889-891</a:t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9fc0a3283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39fc0a3283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891 - 894</a:t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9fc0a3283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9fc0a3283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9dba431f7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9dba431f7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894-895</a:t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9fc0a3283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9fc0a3283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895-898</a:t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9fc0a3283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39fc0a3283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ffae672a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ffae672a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9fc0a3283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9fc0a3283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9aca77fca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9aca77fca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9aca77fca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39aca77fca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901</a:t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9aca77fca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9aca77fca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901-904</a:t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9aca77fca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9aca77fca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904-908</a:t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9fc0a3283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9fc0a3283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908-909</a:t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9dba431f7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9dba431f7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909-910</a:t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9dba431f7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39dba431f7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910-912</a:t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9dba431f7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9dba431f7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912-916</a:t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9dba431f7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9dba431f7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916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d7dff7de9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d7dff7de9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810</a:t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9dba431f7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9dba431f7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916-918</a:t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9aca77fca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39aca77fca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918-919</a:t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9dba431f7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9dba431f7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919-921</a:t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9fc0a32830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9fc0a32830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921 - 922</a:t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9aca77fca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39aca77fca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923</a:t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39aca77fca7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39aca77fca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9aca77fca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9aca77fca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9aca77fca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39aca77fca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933-935</a:t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39aca77fca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39aca77fca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935</a:t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9aca77fca7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9aca77fca7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935-938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6ffae672a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6ffae672a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810-811</a:t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9aca77fca7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39aca77fca7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938-940</a:t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9aca77fca7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9aca77fca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941-942</a:t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9fc0a3283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9fc0a3283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942-943</a:t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39aca77fca7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39aca77fca7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943-945</a:t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a045da733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a045da733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945 - 946</a:t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9aca77fca7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39aca77fca7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946-947</a:t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9aca77fca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9aca77fca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947-948</a:t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a045da733f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3a045da733f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948-949</a:t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a045da733f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a045da733f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949</a:t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a045da733f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a045da733f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949-951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6ffae672a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6ffae672a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810-811</a:t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a045da733f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3a045da733f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949-951</a:t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a045da733f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a045da733f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951</a:t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39dba431f71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39dba431f71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952</a:t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a045da733f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3a045da733f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952-953</a:t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9dba431f7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39dba431f7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953-954</a:t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9dba431f7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39dba431f7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954-955</a:t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3a045da733f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3a045da733f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955-956</a:t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a045da733f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3a045da733f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956</a:t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a045da733f_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a045da733f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956-957</a:t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a045da733f_3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a045da733f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957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ffae672a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6ffae672a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810-811</a:t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3a045da733f_3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3a045da733f_3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958-959</a:t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3a045da733f_3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3a045da733f_3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a045da733f_3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3a045da733f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958-959</a:t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3a045da733f_3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3a045da733f_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959-960</a:t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3a045da733f_3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3a045da733f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959-960</a:t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39aca77fca7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39aca77fca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9aca77fca7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39aca77fca7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39aca77fca7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39aca77fca7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9d7dff7de9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9d7dff7de9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811-812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6ffae672a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6ffae672a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812-815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ffae672a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6ffae672a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6ffae672a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6ffae672a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6ffae672a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6ffae672a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ffae672a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6ffae672a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815-816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6ffae672a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6ffae672a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816-817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ffae672a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ffae672a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817-818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ffae672a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ffae672a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818-821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200f5861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a200f5861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ffae672a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6ffae672a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821-822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ffae672a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6ffae672a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822-823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6ffae672a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6ffae672a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824-825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6ffae672a3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6ffae672a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860490019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860490019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802  - 804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ffae672a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6ffae672a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825-826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6ffae672a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6ffae672a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826-828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6ffae672a3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6ffae672a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828-830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fae672a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6ffae672a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6ffae672a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6ffae672a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830-832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6ffae672a3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6ffae672a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830-832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6ffae672a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6ffae672a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830-832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6ffae672a3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6ffae672a3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832-833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ffae672a3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ffae672a3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860490019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860490019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ffae672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ffae672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860490019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860490019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834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860490019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860490019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834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6ffae672a3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6ffae672a3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834-835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ffae672a3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6ffae672a3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835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6ffae672a3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6ffae672a3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835-837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9d7dff7de9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9d7dff7de9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860490019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860490019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837-838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9d7dff7de9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9d7dff7de9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860565bd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860565bd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839-840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9d7dff7de9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9d7dff7de9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ffae672a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ffae672a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802-804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6ffae672a3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6ffae672a3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840 - 842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6ffae672a3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6ffae672a3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6ffae672a3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6ffae672a3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840 - 842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6ffae672a3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6ffae672a3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a200f58617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a200f58617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842-843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a200f58617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a200f58617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843-844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a200f58617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a200f58617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860565bf3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860565bf3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845-849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a200f58617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a200f58617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845-849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9d7dff7de9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9d7dff7de9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860490019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860490019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804 - 806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a200f58617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a200f58617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845-849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a200f58617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a200f58617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860565bf3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860565bf3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849-850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9d7dff7de9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9d7dff7de9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860565bf3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860565bf3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851-852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d7dff7de9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d7dff7de9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851-852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a200f58617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a200f58617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852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a200f58617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a200f58617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852-855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a200f58617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a200f58617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a200f58617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a200f58617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852-855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ffae672a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ffae672a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804 - 806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a200f58617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a200f58617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a200f58617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a200f58617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852-855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a200f58617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a200f58617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855-856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a200f58617_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a200f58617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856-859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a200f58617_3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a200f58617_3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856-859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a200f58617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a200f58617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a200f58617_3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a200f58617_3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859-861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a200f58617_3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a200f58617_3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a200f58617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a200f58617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859-861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a200f58617_3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a200f58617_3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ffae672a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ffae672a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806-807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a200f58617_3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a200f58617_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859-861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a200f58617_3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a200f58617_3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a200f58617_3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a200f58617_3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861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8d398cf66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8d398cf66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861-863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a200f58617_3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a200f58617_3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861-863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9fc0a3283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9fc0a3283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a200f58617_3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a200f58617_3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8d398cf66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8d398cf66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9aca77fc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9aca77fc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864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9aca77fca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9aca77fca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864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6ffae672a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6ffae672a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806-807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9aca77fca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9aca77fca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864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9aca77fca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9aca77fca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865-866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9fc0a3283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9fc0a3283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866-868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9aca77fca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9aca77fca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868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9fc0a3283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9fc0a3283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869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9aca77fca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9aca77fca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870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9aca77fca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9aca77fca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871-872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9fc0a3283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9fc0a3283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875-876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9fc0a3283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9fc0a3283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876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9fc0a3283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9fc0a3283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876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3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3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6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30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33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35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37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89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ru" sz="3600"/>
              <a:t> Глава 26: Основные понятия и принципы информационной безопасности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350125"/>
            <a:ext cx="8235000" cy="13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Идентификация, аутентификация и авторизация в информационных системах.</a:t>
            </a:r>
            <a:endParaRPr>
              <a:solidFill>
                <a:schemeClr val="dk1"/>
              </a:solidFill>
            </a:endParaRPr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Изучение моделей безопасности и принципов защиты компьютерных сетей.</a:t>
            </a:r>
            <a:endParaRPr>
              <a:solidFill>
                <a:schemeClr val="dk1"/>
              </a:solidFill>
            </a:endParaRPr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Обзор уязвимостей, угроз, атак и криптографических методов.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520600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Прокси-серверы</a:t>
            </a:r>
            <a:endParaRPr/>
          </a:p>
        </p:txBody>
      </p:sp>
      <p:sp>
        <p:nvSpPr>
          <p:cNvPr id="649" name="Google Shape;649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Функция: Обеспечивают логическое посредничество между внутренними клиентами и внешними серверами. 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Интеграция: Часто сами интегрируют в себе функции, свойственные межсетевым экранам (например, фильтрацию по содержимому или трансляцию сетевых адресов).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Основная функция: Логическое посредничество между внутренними клиентами и внешними серверами.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6" name="Google Shape;65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520600" cy="41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Трансляция сетевых адресов</a:t>
            </a:r>
            <a:endParaRPr/>
          </a:p>
        </p:txBody>
      </p:sp>
      <p:sp>
        <p:nvSpPr>
          <p:cNvPr id="662" name="Google Shape;662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Определение (NAT): Предполагает продвижение пакета во внешней сети на основании адресов, отличающихся от используемых для маршрутизации во внутренней сети.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Причина 1: Использование NAT является ответом на дефицит IPv4-адресов.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Причина 2 (Безопасность): Технология полезна, когда предприятие желает скрыть адреса узлов своей сети.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Истоки: Технология NAT стояла у истоков зарождения файерволов как отдельного класса продуктов.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Традиционная технология NAT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Позволяет узлам внутренней сети, имеющим частные адреса, связываться через Интернет с внешними узлами, имеющими глобальные адреса.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Используется, когда предприятию не удается получить у поставщика услуг необходимое количество глобальных IPv4-адресов.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Традиционная технология NAT</a:t>
            </a:r>
            <a:endParaRPr/>
          </a:p>
        </p:txBody>
      </p:sp>
      <p:sp>
        <p:nvSpPr>
          <p:cNvPr id="668" name="Google Shape;668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Технология трансляции сетевых адресов имеет несколько разновидностей, наиболее популярная из которых — традиционная технология трансляции сетевых адресов — позволяет узлам из частной сети прозрачным для пользователей образом получать доступ к узлам внешних сетей.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Идея технологии NAT — в следующем. Пусть сеть предприятия образует тупиковый домен, узлам которого присвоены частные адреса (рис. 28.5). На маршрутизаторе, связывающем сеть предприятия с внешней сетью, установлено программное обеспечение NAT. NAT- устройство динамически отображает набор частных адресов {IP*} на набор глобальных адресов {IP}, полученных предприятием от поставщика услуг и присвоенных внешнему интерфейсу маршрутизатора предприятия.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5" name="Google Shape;67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520600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Базовая трансляция сетевых адресов</a:t>
            </a:r>
            <a:endParaRPr/>
          </a:p>
        </p:txBody>
      </p:sp>
      <p:sp>
        <p:nvSpPr>
          <p:cNvPr id="681" name="Google Shape;681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ru" sz="1200">
                <a:solidFill>
                  <a:schemeClr val="dk1"/>
                </a:solidFill>
              </a:rPr>
              <a:t>Условие применения. </a:t>
            </a:r>
            <a:r>
              <a:rPr lang="ru" sz="1200">
                <a:solidFill>
                  <a:schemeClr val="dk1"/>
                </a:solidFill>
              </a:rPr>
              <a:t>Если количество локальных узлов, которым необходимо обеспечить выход во внешнюю сеть, </a:t>
            </a:r>
            <a:r>
              <a:rPr b="1" lang="ru" sz="1200">
                <a:solidFill>
                  <a:schemeClr val="dk1"/>
                </a:solidFill>
              </a:rPr>
              <a:t>меньше или равно</a:t>
            </a:r>
            <a:r>
              <a:rPr lang="ru" sz="1200">
                <a:solidFill>
                  <a:schemeClr val="dk1"/>
                </a:solidFill>
              </a:rPr>
              <a:t> имеющемуся количеству глобальных адресов…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ru" sz="1200">
                <a:solidFill>
                  <a:schemeClr val="dk1"/>
                </a:solidFill>
              </a:rPr>
              <a:t>Отображение. </a:t>
            </a:r>
            <a:r>
              <a:rPr lang="ru" sz="1200">
                <a:solidFill>
                  <a:schemeClr val="dk1"/>
                </a:solidFill>
              </a:rPr>
              <a:t>Для каждого частного адреса </a:t>
            </a:r>
            <a:r>
              <a:rPr b="1" lang="ru" sz="1200">
                <a:solidFill>
                  <a:schemeClr val="dk1"/>
                </a:solidFill>
              </a:rPr>
              <a:t>гарантировано однозначное отображение</a:t>
            </a:r>
            <a:r>
              <a:rPr lang="ru" sz="1200">
                <a:solidFill>
                  <a:schemeClr val="dk1"/>
                </a:solidFill>
              </a:rPr>
              <a:t> на глобальный адрес.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ru" sz="1200">
                <a:solidFill>
                  <a:schemeClr val="dk1"/>
                </a:solidFill>
              </a:rPr>
              <a:t>Ограничение. </a:t>
            </a:r>
            <a:r>
              <a:rPr lang="ru" sz="1200">
                <a:solidFill>
                  <a:schemeClr val="dk1"/>
                </a:solidFill>
              </a:rPr>
              <a:t>В каждый момент времени количество внутренних узлов, которые получают возможность взаимодействовать с внешней сетью, </a:t>
            </a:r>
            <a:r>
              <a:rPr b="1" lang="ru" sz="1200">
                <a:solidFill>
                  <a:schemeClr val="dk1"/>
                </a:solidFill>
              </a:rPr>
              <a:t>ограничивается количеством адресов в глобальном наборе</a:t>
            </a:r>
            <a:r>
              <a:rPr lang="ru" sz="1200">
                <a:solidFill>
                  <a:schemeClr val="dk1"/>
                </a:solidFill>
              </a:rPr>
              <a:t>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ru" sz="1200">
                <a:solidFill>
                  <a:schemeClr val="dk1"/>
                </a:solidFill>
              </a:rPr>
              <a:t>Главная цель.</a:t>
            </a:r>
            <a:r>
              <a:rPr lang="ru" sz="1200">
                <a:solidFill>
                  <a:schemeClr val="dk1"/>
                </a:solidFill>
              </a:rPr>
              <a:t> В этой ситуации целью трансляции является не столько решение проблемы дефицита адресов, сколько </a:t>
            </a:r>
            <a:r>
              <a:rPr b="1" lang="ru" sz="1200">
                <a:solidFill>
                  <a:schemeClr val="dk1"/>
                </a:solidFill>
              </a:rPr>
              <a:t>обеспечение безопасности</a:t>
            </a:r>
            <a:r>
              <a:rPr lang="ru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ru" sz="1200">
                <a:solidFill>
                  <a:schemeClr val="dk1"/>
                </a:solidFill>
              </a:rPr>
              <a:t>Статическое отображение. </a:t>
            </a:r>
            <a:r>
              <a:rPr lang="ru" sz="1200">
                <a:solidFill>
                  <a:schemeClr val="dk1"/>
                </a:solidFill>
              </a:rPr>
              <a:t>Частные адреса некоторых узлов могут отображаться на глобальные адреса </a:t>
            </a:r>
            <a:r>
              <a:rPr b="1" lang="ru" sz="1200">
                <a:solidFill>
                  <a:schemeClr val="dk1"/>
                </a:solidFill>
              </a:rPr>
              <a:t>статически</a:t>
            </a:r>
            <a:r>
              <a:rPr lang="ru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ru" sz="1200">
                <a:solidFill>
                  <a:schemeClr val="dk1"/>
                </a:solidFill>
              </a:rPr>
              <a:t>Доступ извне.</a:t>
            </a:r>
            <a:r>
              <a:rPr lang="ru" sz="1200">
                <a:solidFill>
                  <a:schemeClr val="dk1"/>
                </a:solidFill>
              </a:rPr>
              <a:t> К таким узлам можно </a:t>
            </a:r>
            <a:r>
              <a:rPr b="1" lang="ru" sz="1200">
                <a:solidFill>
                  <a:schemeClr val="dk1"/>
                </a:solidFill>
              </a:rPr>
              <a:t>обращаться извне</a:t>
            </a:r>
            <a:r>
              <a:rPr lang="ru" sz="1200">
                <a:solidFill>
                  <a:schemeClr val="dk1"/>
                </a:solidFill>
              </a:rPr>
              <a:t>, используя закрепленные за ними глобальные адреса.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ru" sz="1200">
                <a:solidFill>
                  <a:schemeClr val="dk1"/>
                </a:solidFill>
              </a:rPr>
              <a:t>Реализация.</a:t>
            </a:r>
            <a:r>
              <a:rPr lang="ru" sz="1200">
                <a:solidFill>
                  <a:schemeClr val="dk1"/>
                </a:solidFill>
              </a:rPr>
              <a:t> Соответствие внутренних адресов внешним задается </a:t>
            </a:r>
            <a:r>
              <a:rPr b="1" lang="ru" sz="1200">
                <a:solidFill>
                  <a:schemeClr val="dk1"/>
                </a:solidFill>
              </a:rPr>
              <a:t>таблицей</a:t>
            </a:r>
            <a:r>
              <a:rPr lang="ru" sz="1200">
                <a:solidFill>
                  <a:schemeClr val="dk1"/>
                </a:solidFill>
              </a:rPr>
              <a:t>, поддерживаемой маршрутизатором или другим устройством (например, файерволом), на котором установлено программное обеспечение NAT.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Базовая трансляция сетевых адресов</a:t>
            </a:r>
            <a:endParaRPr/>
          </a:p>
        </p:txBody>
      </p:sp>
      <p:graphicFrame>
        <p:nvGraphicFramePr>
          <p:cNvPr id="687" name="Google Shape;687;p118"/>
          <p:cNvGraphicFramePr/>
          <p:nvPr/>
        </p:nvGraphicFramePr>
        <p:xfrm>
          <a:off x="591775" y="129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{486A74B8-9953-44E7-AA42-A33A07BBF0F7}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Шаг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Действие (Трансляция)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Цитата из книги (Ключевые слова)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91425" marL="914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1. Узел-источник (10.0.1.4)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Формирует пакет, используя глобальный адрес назначения (например, 185.127.125.3/24).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"он помещает в заголовок пакета в качестве адреса назначения глобальный адрес..."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91425" marL="914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2. NAT (Сеть А, R2)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Заменяет частный адрес источника (10.0.1.4) на соответствующий ему глобальный адрес (181.230.25.1/24) перед отправкой во внешнюю сеть.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"заменяет в поле адреса источника частный адрес 10.0.1.4 соответствующим ему глобальным адресом..."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91425" marL="914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3. NAT (Сеть В)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Получив пакет, преобразует глобальный адрес назначения (185.127.125.3/24) обратно в частный адрес (10.0.1.2).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"глобальный адрес назначения 185.127.125.3/24 преобразуется в частный адрес 10.0.1.2."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91425" marL="914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Прозрачность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Операция выполняется исключительно пограничным устройством (NAT) и не требует участия отправителя и получателя.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"она прозрачна для пользователей."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91425" marL="914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4" name="Google Shape;69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75" y="445025"/>
            <a:ext cx="8435526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Системы мониторинга трафика</a:t>
            </a:r>
            <a:endParaRPr/>
          </a:p>
        </p:txBody>
      </p:sp>
      <p:sp>
        <p:nvSpPr>
          <p:cNvPr id="700" name="Google Shape;700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Необходимость: Обнаружить следы атак, которые смогли преодолеть барьер файервола, можно путем мониторинга сетевого трафика.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Суть: Непрерывный процесс инструментального автоматизированного наблюдения за отдельными параметрами трафика.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Цели: Проверка соблюдения SLA, планирование сети, а также предотвращение угроз и атак.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Средства: Включают анализаторы протоколов (сетевые сниферы) и Систему мониторинга NetFlow.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Анализаторы протоколов</a:t>
            </a:r>
            <a:endParaRPr/>
          </a:p>
        </p:txBody>
      </p:sp>
      <p:sp>
        <p:nvSpPr>
          <p:cNvPr id="706" name="Google Shape;706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Анализаторы протоколов способны на основе некоторых заданных оператором логических условий захватывать отдельные пакеты и декодировать их, то есть показывать в удобной для специалиста форме вложенность пакетов протоколов разных уровней друг в друга с расшифровкой содержания полей каждого пакета. Дружественный интерфейс, обычно присущий этому классу устройств, позволяет пользователю выводить результаты анализа интенсивности трафика; получать мгновенную и усредненную статистическую оценку производительности сети; задавать определенные события и критические ситуации для отслеживания их возникновения.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Уязвимость, Угроза и Атака: Логическая связь</a:t>
            </a:r>
            <a:endParaRPr/>
          </a:p>
        </p:txBody>
      </p:sp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1. Уязвимость (Vulnerability)</a:t>
            </a:r>
            <a:endParaRPr b="1" sz="1300">
              <a:solidFill>
                <a:schemeClr val="dk1"/>
              </a:solidFill>
            </a:endParaRPr>
          </a:p>
          <a:p>
            <a:pPr indent="-27749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Определение:</a:t>
            </a:r>
            <a:r>
              <a:rPr lang="ru" sz="1100">
                <a:solidFill>
                  <a:schemeClr val="dk1"/>
                </a:solidFill>
              </a:rPr>
              <a:t> </a:t>
            </a:r>
            <a:r>
              <a:rPr b="1" lang="ru" sz="1100">
                <a:solidFill>
                  <a:schemeClr val="dk1"/>
                </a:solidFill>
              </a:rPr>
              <a:t>Слабое звено ИС</a:t>
            </a:r>
            <a:r>
              <a:rPr lang="ru" sz="1100">
                <a:solidFill>
                  <a:schemeClr val="dk1"/>
                </a:solidFill>
              </a:rPr>
              <a:t> (ошибка в программе, примитивный пароль, дефект в конфигурации), которое, став известным, позволяет нарушить безопасность.</a:t>
            </a:r>
            <a:endParaRPr sz="1100">
              <a:solidFill>
                <a:schemeClr val="dk1"/>
              </a:solidFill>
            </a:endParaRPr>
          </a:p>
          <a:p>
            <a:pPr indent="-27749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Типы:</a:t>
            </a:r>
            <a:endParaRPr b="1" sz="1100">
              <a:solidFill>
                <a:schemeClr val="dk1"/>
              </a:solidFill>
            </a:endParaRPr>
          </a:p>
          <a:p>
            <a:pPr indent="-277494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ru" sz="1100">
                <a:solidFill>
                  <a:schemeClr val="dk1"/>
                </a:solidFill>
              </a:rPr>
              <a:t>Скрытые:</a:t>
            </a:r>
            <a:r>
              <a:rPr lang="ru" sz="1100">
                <a:solidFill>
                  <a:schemeClr val="dk1"/>
                </a:solidFill>
              </a:rPr>
              <a:t> Не обнаруженные.</a:t>
            </a:r>
            <a:endParaRPr sz="1100">
              <a:solidFill>
                <a:schemeClr val="dk1"/>
              </a:solidFill>
            </a:endParaRPr>
          </a:p>
          <a:p>
            <a:pPr indent="-277494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ru" sz="1100">
                <a:solidFill>
                  <a:schemeClr val="dk1"/>
                </a:solidFill>
              </a:rPr>
              <a:t>Общеизвестные:</a:t>
            </a:r>
            <a:r>
              <a:rPr lang="ru" sz="1100">
                <a:solidFill>
                  <a:schemeClr val="dk1"/>
                </a:solidFill>
              </a:rPr>
              <a:t> Производители выпускают </a:t>
            </a:r>
            <a:r>
              <a:rPr b="1" lang="ru" sz="1100">
                <a:solidFill>
                  <a:schemeClr val="dk1"/>
                </a:solidFill>
              </a:rPr>
              <a:t>патчи</a:t>
            </a:r>
            <a:r>
              <a:rPr lang="ru" sz="1100">
                <a:solidFill>
                  <a:schemeClr val="dk1"/>
                </a:solidFill>
              </a:rPr>
              <a:t> ("заплатки") для их устранения (например, Microsoft выпускает исправления каждый второй вторник месяца).</a:t>
            </a:r>
            <a:endParaRPr sz="1100">
              <a:solidFill>
                <a:schemeClr val="dk1"/>
              </a:solidFill>
            </a:endParaRPr>
          </a:p>
          <a:p>
            <a:pPr indent="-27749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Источники:</a:t>
            </a:r>
            <a:r>
              <a:rPr lang="ru" sz="1100">
                <a:solidFill>
                  <a:schemeClr val="dk1"/>
                </a:solidFill>
              </a:rPr>
              <a:t> Одним из самых распространенных типов являются </a:t>
            </a:r>
            <a:r>
              <a:rPr b="1" lang="ru" sz="1100">
                <a:solidFill>
                  <a:schemeClr val="dk1"/>
                </a:solidFill>
              </a:rPr>
              <a:t>общеизвестные, но неисправленные ошибки</a:t>
            </a:r>
            <a:r>
              <a:rPr lang="ru" sz="1100">
                <a:solidFill>
                  <a:schemeClr val="dk1"/>
                </a:solidFill>
              </a:rPr>
              <a:t> и </a:t>
            </a:r>
            <a:r>
              <a:rPr b="1" lang="ru" sz="1100">
                <a:solidFill>
                  <a:schemeClr val="dk1"/>
                </a:solidFill>
              </a:rPr>
              <a:t>ошибки в конфигурировании</a:t>
            </a:r>
            <a:r>
              <a:rPr lang="ru" sz="1100">
                <a:solidFill>
                  <a:schemeClr val="dk1"/>
                </a:solidFill>
              </a:rPr>
              <a:t> (например, использование имен по умолчанию).</a:t>
            </a:r>
            <a:endParaRPr sz="1100">
              <a:solidFill>
                <a:schemeClr val="dk1"/>
              </a:solidFill>
            </a:endParaRPr>
          </a:p>
          <a:p>
            <a:pPr indent="-27749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Поиск:</a:t>
            </a:r>
            <a:r>
              <a:rPr lang="ru" sz="1100">
                <a:solidFill>
                  <a:schemeClr val="dk1"/>
                </a:solidFill>
              </a:rPr>
              <a:t> Для автоматизации поиска используются </a:t>
            </a:r>
            <a:r>
              <a:rPr b="1" lang="ru" sz="1100">
                <a:solidFill>
                  <a:schemeClr val="dk1"/>
                </a:solidFill>
              </a:rPr>
              <a:t>средства сканирования уязвимостей</a:t>
            </a:r>
            <a:r>
              <a:rPr lang="ru" sz="1100">
                <a:solidFill>
                  <a:schemeClr val="dk1"/>
                </a:solidFill>
              </a:rPr>
              <a:t> (McAfee, Nessus), которые генерируют "информационный отпечаток" системы.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2. Угроза (Threat) и Атака (Attack)</a:t>
            </a:r>
            <a:endParaRPr b="1" sz="1300">
              <a:solidFill>
                <a:schemeClr val="dk1"/>
              </a:solidFill>
            </a:endParaRPr>
          </a:p>
          <a:p>
            <a:pPr indent="-27749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Угроза:</a:t>
            </a:r>
            <a:r>
              <a:rPr lang="ru" sz="1100">
                <a:solidFill>
                  <a:schemeClr val="dk1"/>
                </a:solidFill>
              </a:rPr>
              <a:t> Набор обстоятельств и действий, которые </a:t>
            </a:r>
            <a:r>
              <a:rPr b="1" lang="ru" sz="1100">
                <a:solidFill>
                  <a:schemeClr val="dk1"/>
                </a:solidFill>
              </a:rPr>
              <a:t>потенциально могут привести к нарушению безопасности</a:t>
            </a:r>
            <a:r>
              <a:rPr lang="ru" sz="1100">
                <a:solidFill>
                  <a:schemeClr val="dk1"/>
                </a:solidFill>
              </a:rPr>
              <a:t> (конфиденциальности, целостности, доступности).</a:t>
            </a:r>
            <a:endParaRPr sz="1100">
              <a:solidFill>
                <a:schemeClr val="dk1"/>
              </a:solidFill>
            </a:endParaRPr>
          </a:p>
          <a:p>
            <a:pPr indent="-27749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Атака:</a:t>
            </a:r>
            <a:r>
              <a:rPr lang="ru" sz="1100">
                <a:solidFill>
                  <a:schemeClr val="dk1"/>
                </a:solidFill>
              </a:rPr>
              <a:t> </a:t>
            </a:r>
            <a:r>
              <a:rPr b="1" lang="ru" sz="1100">
                <a:solidFill>
                  <a:schemeClr val="dk1"/>
                </a:solidFill>
              </a:rPr>
              <a:t>Реализованная угроза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</a:rPr>
              <a:t>Ключевое условие:</a:t>
            </a:r>
            <a:r>
              <a:rPr lang="ru" sz="1100">
                <a:solidFill>
                  <a:schemeClr val="dk1"/>
                </a:solidFill>
              </a:rPr>
              <a:t> Атака может произойти </a:t>
            </a:r>
            <a:r>
              <a:rPr b="1" lang="ru" sz="1100">
                <a:solidFill>
                  <a:schemeClr val="dk1"/>
                </a:solidFill>
              </a:rPr>
              <a:t>только тогда, когда одновременно существуют Уязвимость и направленная на ее использование Угроза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7749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Эксплойт (Exploit):</a:t>
            </a:r>
            <a:r>
              <a:rPr lang="ru" sz="1100">
                <a:solidFill>
                  <a:schemeClr val="dk1"/>
                </a:solidFill>
              </a:rPr>
              <a:t> </a:t>
            </a:r>
            <a:r>
              <a:rPr b="1" lang="ru" sz="1100">
                <a:solidFill>
                  <a:schemeClr val="dk1"/>
                </a:solidFill>
              </a:rPr>
              <a:t>Формализованное воплощение угрозы</a:t>
            </a:r>
            <a:r>
              <a:rPr lang="ru" sz="1100">
                <a:solidFill>
                  <a:schemeClr val="dk1"/>
                </a:solidFill>
              </a:rPr>
              <a:t> — программа или последовательность команд/данных, которая позволяет злоумышленнику воспользоваться конкретной уязвимостью. Особая опасность эксплойтов в том, что они позволяют провести атаку даже </a:t>
            </a:r>
            <a:r>
              <a:rPr b="1" lang="ru" sz="1100">
                <a:solidFill>
                  <a:schemeClr val="dk1"/>
                </a:solidFill>
              </a:rPr>
              <a:t>малоподготовленному хакеру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7749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Источники угроз:</a:t>
            </a:r>
            <a:endParaRPr b="1" sz="1100">
              <a:solidFill>
                <a:schemeClr val="dk1"/>
              </a:solidFill>
            </a:endParaRPr>
          </a:p>
          <a:p>
            <a:pPr indent="-277494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ru" sz="1100">
                <a:solidFill>
                  <a:schemeClr val="dk1"/>
                </a:solidFill>
              </a:rPr>
              <a:t>Внешние злоумышленники (хакеры):</a:t>
            </a:r>
            <a:r>
              <a:rPr lang="ru" sz="1100">
                <a:solidFill>
                  <a:schemeClr val="dk1"/>
                </a:solidFill>
              </a:rPr>
              <a:t> Умышленные преступления.</a:t>
            </a:r>
            <a:endParaRPr sz="1100">
              <a:solidFill>
                <a:schemeClr val="dk1"/>
              </a:solidFill>
            </a:endParaRPr>
          </a:p>
          <a:p>
            <a:pPr indent="-277494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ru" sz="1100">
                <a:solidFill>
                  <a:schemeClr val="dk1"/>
                </a:solidFill>
              </a:rPr>
              <a:t>Легальные пользователи:</a:t>
            </a:r>
            <a:r>
              <a:rPr lang="ru" sz="1100">
                <a:solidFill>
                  <a:schemeClr val="dk1"/>
                </a:solidFill>
              </a:rPr>
              <a:t> Составляют около </a:t>
            </a:r>
            <a:r>
              <a:rPr b="1" lang="ru" sz="1100">
                <a:solidFill>
                  <a:schemeClr val="dk1"/>
                </a:solidFill>
              </a:rPr>
              <a:t>2/3 наиболее серьезных инцидентов</a:t>
            </a:r>
            <a:r>
              <a:rPr lang="ru" sz="1100">
                <a:solidFill>
                  <a:schemeClr val="dk1"/>
                </a:solidFill>
              </a:rPr>
              <a:t>. Могут быть </a:t>
            </a:r>
            <a:r>
              <a:rPr b="1" lang="ru" sz="1100">
                <a:solidFill>
                  <a:schemeClr val="dk1"/>
                </a:solidFill>
              </a:rPr>
              <a:t>умышленными</a:t>
            </a:r>
            <a:r>
              <a:rPr lang="ru" sz="1100">
                <a:solidFill>
                  <a:schemeClr val="dk1"/>
                </a:solidFill>
              </a:rPr>
              <a:t> (кража данных, мониторинг системы) или </a:t>
            </a:r>
            <a:r>
              <a:rPr b="1" lang="ru" sz="1100">
                <a:solidFill>
                  <a:schemeClr val="dk1"/>
                </a:solidFill>
              </a:rPr>
              <a:t>неумышленными</a:t>
            </a:r>
            <a:r>
              <a:rPr lang="ru" sz="1100">
                <a:solidFill>
                  <a:schemeClr val="dk1"/>
                </a:solidFill>
              </a:rPr>
              <a:t> (ошибки, беспечность, неверное конфигурирование).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Зеркализация портов и неразборчивый режим</a:t>
            </a:r>
            <a:endParaRPr/>
          </a:p>
        </p:txBody>
      </p:sp>
      <p:sp>
        <p:nvSpPr>
          <p:cNvPr id="712" name="Google Shape;712;p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1"/>
                </a:solidFill>
              </a:rPr>
              <a:t>Анализатор протоколов</a:t>
            </a:r>
            <a:r>
              <a:rPr lang="ru" sz="1400">
                <a:solidFill>
                  <a:schemeClr val="dk1"/>
                </a:solidFill>
              </a:rPr>
              <a:t> представляет собой специализированное устройство или персональный компьютер (Notebook) со специальным сетевым адаптером и программным обеспечением.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Для работы в </a:t>
            </a:r>
            <a:r>
              <a:rPr b="1" lang="ru" sz="1400">
                <a:solidFill>
                  <a:schemeClr val="dk1"/>
                </a:solidFill>
              </a:rPr>
              <a:t>сегментированных сетях</a:t>
            </a:r>
            <a:r>
              <a:rPr lang="ru" sz="1400">
                <a:solidFill>
                  <a:schemeClr val="dk1"/>
                </a:solidFill>
              </a:rPr>
              <a:t> (через коммутатор) необходимо обеспечить попадание нужного трафика на его порт, поскольку сегментация блокирует его передачу. Эта задача решается с помощью </a:t>
            </a:r>
            <a:r>
              <a:rPr b="1" lang="ru" sz="1400">
                <a:solidFill>
                  <a:schemeClr val="dk1"/>
                </a:solidFill>
              </a:rPr>
              <a:t>функции зеркализации портов</a:t>
            </a:r>
            <a:r>
              <a:rPr lang="ru" sz="1400">
                <a:solidFill>
                  <a:schemeClr val="dk1"/>
                </a:solidFill>
              </a:rPr>
              <a:t> коммутатора (Port Mirroring), которая </a:t>
            </a:r>
            <a:r>
              <a:rPr b="1" lang="ru" sz="1400">
                <a:solidFill>
                  <a:schemeClr val="dk1"/>
                </a:solidFill>
              </a:rPr>
              <a:t>копирует трафик</a:t>
            </a:r>
            <a:r>
              <a:rPr lang="ru" sz="1400">
                <a:solidFill>
                  <a:schemeClr val="dk1"/>
                </a:solidFill>
              </a:rPr>
              <a:t> целевого порта на порт, к которому подключен анализатор.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После того как трафик поступает на порт, сетевой адаптер всё равно не принимает кадры, адресованные не ему (из-за других МАС-адресов назначения). Для преодоления этого препятствия адаптер анализатора должен быть переведен в </a:t>
            </a:r>
            <a:r>
              <a:rPr b="1" lang="ru" sz="1400">
                <a:solidFill>
                  <a:schemeClr val="dk1"/>
                </a:solidFill>
              </a:rPr>
              <a:t>режим неразборчивого захвата пакетов (promiscuous mode)</a:t>
            </a:r>
            <a:r>
              <a:rPr lang="ru" sz="1400">
                <a:solidFill>
                  <a:schemeClr val="dk1"/>
                </a:solidFill>
              </a:rPr>
              <a:t>. В этом режиме адаптер </a:t>
            </a:r>
            <a:r>
              <a:rPr b="1" lang="ru" sz="1400">
                <a:solidFill>
                  <a:schemeClr val="dk1"/>
                </a:solidFill>
              </a:rPr>
              <a:t>захватывает все пакеты</a:t>
            </a:r>
            <a:r>
              <a:rPr lang="ru" sz="1400">
                <a:solidFill>
                  <a:schemeClr val="dk1"/>
                </a:solidFill>
              </a:rPr>
              <a:t>, появляющиеся на его входе, выполняя свою основную функцию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9" name="Google Shape;71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520600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Анализатор протоколов Wireshark</a:t>
            </a:r>
            <a:endParaRPr/>
          </a:p>
        </p:txBody>
      </p:sp>
      <p:sp>
        <p:nvSpPr>
          <p:cNvPr id="725" name="Google Shape;725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100">
                <a:solidFill>
                  <a:schemeClr val="dk1"/>
                </a:solidFill>
              </a:rPr>
              <a:t>Wireshark дает возможность гибко задавать фильтры двух типов: фильтр захвата пакетов и фильтр отображения пакетов; практически любое поле любого протокола может быть использовано в условиях этих фильтров. Захваченные кадры помещаются в файл с расширением pcap (packet capture), стандартизованный формат которого сегодня поддерживают практически все программные и программно-аппаратные средства мониторинга трафика.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2" name="Google Shape;73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520600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мониторинга NetFlow</a:t>
            </a:r>
            <a:endParaRPr/>
          </a:p>
        </p:txBody>
      </p:sp>
      <p:sp>
        <p:nvSpPr>
          <p:cNvPr id="738" name="Google Shape;738;p126"/>
          <p:cNvSpPr txBox="1"/>
          <p:nvPr>
            <p:ph idx="1" type="body"/>
          </p:nvPr>
        </p:nvSpPr>
        <p:spPr>
          <a:xfrm>
            <a:off x="311700" y="1145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Статус: Сегодня является основным средством учета и анализа трафика.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Работа: Сетевые узлы собирают статистику о проходящих через них потоках данных.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Поток: Определяется как последовательность пакетов, объединенных набором общих признаков, включая IP-адрес источника и IP-адрес назначения.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Тип данных: NetFlow собирает метаданные о трафике, не заглядывая в поля данных пакетов.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Безопасность: Собранную статистику можно использовать для распознавания сетевых атак путем поиска аномалий в метаданных.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Системы обнаружения вторжений</a:t>
            </a:r>
            <a:endParaRPr/>
          </a:p>
        </p:txBody>
      </p:sp>
      <p:sp>
        <p:nvSpPr>
          <p:cNvPr id="744" name="Google Shape;744;p127"/>
          <p:cNvSpPr txBox="1"/>
          <p:nvPr>
            <p:ph idx="1" type="body"/>
          </p:nvPr>
        </p:nvSpPr>
        <p:spPr>
          <a:xfrm>
            <a:off x="311700" y="1145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Система обнаружения вторжений (Intrusion Detection System, IDS) — это программное или аппаратное средство, которое выполняет непрерывное наблюдение за сетевым трафиком и деятельностью субъектов системы с целью предупреждения, выявления и протоколирования атак В отличие от файерволов, которые строят защиту сети исключительно на основе анализа сетевого трафика, системы обнаружения вторжений учитывают в своей работе различные подозрительные события, происходящие в системе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1" name="Google Shape;75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520600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Аудит событий безопасности</a:t>
            </a:r>
            <a:endParaRPr/>
          </a:p>
        </p:txBody>
      </p:sp>
      <p:sp>
        <p:nvSpPr>
          <p:cNvPr id="757" name="Google Shape;757;p129"/>
          <p:cNvSpPr txBox="1"/>
          <p:nvPr>
            <p:ph idx="1" type="body"/>
          </p:nvPr>
        </p:nvSpPr>
        <p:spPr>
          <a:xfrm>
            <a:off x="311700" y="1145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Определение: Аудит — это набор процедур учета и анализа всех событий, представляющих потенциальную угрозу для безопасности.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Цель: Обеспечение важнейшего требования безопасности — подотчетности.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Подотчетность: Обеспечивает «однозначное прослеживание действий любого логического объекта».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Механизм: Система аудита записывает сообщения в журнал регистрации, идентифицируя пользователя.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Роль: Аудит является реактивным действием и выступает последним рубежом в борьбе с нарушениями безопасности.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Логическая сегментация сети</a:t>
            </a:r>
            <a:endParaRPr/>
          </a:p>
        </p:txBody>
      </p:sp>
      <p:sp>
        <p:nvSpPr>
          <p:cNvPr id="763" name="Google Shape;763;p130"/>
          <p:cNvSpPr txBox="1"/>
          <p:nvPr>
            <p:ph idx="1" type="body"/>
          </p:nvPr>
        </p:nvSpPr>
        <p:spPr>
          <a:xfrm>
            <a:off x="311700" y="1145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Необходимость и принцип</a:t>
            </a:r>
            <a:endParaRPr b="1" sz="13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Причина сегментации:</a:t>
            </a:r>
            <a:r>
              <a:rPr lang="ru" sz="1100">
                <a:solidFill>
                  <a:schemeClr val="dk1"/>
                </a:solidFill>
              </a:rPr>
              <a:t> Сеть предприятия часто состоит из нескольких сетей, и </a:t>
            </a:r>
            <a:r>
              <a:rPr b="1" lang="ru" sz="1100">
                <a:solidFill>
                  <a:schemeClr val="dk1"/>
                </a:solidFill>
              </a:rPr>
              <a:t>серверы/хосты этих сетей нуждаются в защите различного типа</a:t>
            </a:r>
            <a:r>
              <a:rPr lang="ru" sz="1100">
                <a:solidFill>
                  <a:schemeClr val="dk1"/>
                </a:solidFill>
              </a:rPr>
              <a:t> (например, почтовый сервер требует иных правил, чем сервер базы данных клиентов).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Задача защиты:</a:t>
            </a:r>
            <a:r>
              <a:rPr lang="ru" sz="1100">
                <a:solidFill>
                  <a:schemeClr val="dk1"/>
                </a:solidFill>
              </a:rPr>
              <a:t> Защита приобретает новое измерение — </a:t>
            </a:r>
            <a:r>
              <a:rPr b="1" lang="ru" sz="1100">
                <a:solidFill>
                  <a:schemeClr val="dk1"/>
                </a:solidFill>
              </a:rPr>
              <a:t>защита всего периметра сети</a:t>
            </a:r>
            <a:r>
              <a:rPr lang="ru" sz="1100">
                <a:solidFill>
                  <a:schemeClr val="dk1"/>
                </a:solidFill>
              </a:rPr>
              <a:t> с помощью нескольких файерволов, правила которых должны быть согласованными.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Сеть периметра:</a:t>
            </a:r>
            <a:r>
              <a:rPr lang="ru" sz="1100">
                <a:solidFill>
                  <a:schemeClr val="dk1"/>
                </a:solidFill>
              </a:rPr>
              <a:t> Это </a:t>
            </a:r>
            <a:r>
              <a:rPr b="1" lang="ru" sz="1100">
                <a:solidFill>
                  <a:schemeClr val="dk1"/>
                </a:solidFill>
              </a:rPr>
              <a:t>совокупность всех связей корпоративной сети с внешними сетями</a:t>
            </a:r>
            <a:r>
              <a:rPr lang="ru" sz="1100">
                <a:solidFill>
                  <a:schemeClr val="dk1"/>
                </a:solidFill>
              </a:rPr>
              <a:t> (провайдерами или другими предприятиями).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Принцип сегментации:</a:t>
            </a:r>
            <a:r>
              <a:rPr lang="ru" sz="1100">
                <a:solidFill>
                  <a:schemeClr val="dk1"/>
                </a:solidFill>
              </a:rPr>
              <a:t> Для надежной защиты корпоративная сеть должна быть </a:t>
            </a:r>
            <a:r>
              <a:rPr b="1" lang="ru" sz="1100">
                <a:solidFill>
                  <a:schemeClr val="dk1"/>
                </a:solidFill>
              </a:rPr>
              <a:t>логически сегментирована</a:t>
            </a:r>
            <a:r>
              <a:rPr lang="ru" sz="1100">
                <a:solidFill>
                  <a:schemeClr val="dk1"/>
                </a:solidFill>
              </a:rPr>
              <a:t> таким образом, чтобы ресурсы каждой подсети в отношении мер защиты были </a:t>
            </a:r>
            <a:r>
              <a:rPr b="1" lang="ru" sz="1100">
                <a:solidFill>
                  <a:schemeClr val="dk1"/>
                </a:solidFill>
              </a:rPr>
              <a:t>подобными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Демилитаризованная зона (DMZ)</a:t>
            </a:r>
            <a:endParaRPr b="1" sz="13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Определение:</a:t>
            </a:r>
            <a:r>
              <a:rPr lang="ru" sz="1100">
                <a:solidFill>
                  <a:schemeClr val="dk1"/>
                </a:solidFill>
              </a:rPr>
              <a:t> Это </a:t>
            </a:r>
            <a:r>
              <a:rPr b="1" lang="ru" sz="1100">
                <a:solidFill>
                  <a:schemeClr val="dk1"/>
                </a:solidFill>
              </a:rPr>
              <a:t>отдельная подсеть</a:t>
            </a:r>
            <a:r>
              <a:rPr lang="ru" sz="1100">
                <a:solidFill>
                  <a:schemeClr val="dk1"/>
                </a:solidFill>
              </a:rPr>
              <a:t>, в которую выделяются ресурсы, </a:t>
            </a:r>
            <a:r>
              <a:rPr b="1" lang="ru" sz="1100">
                <a:solidFill>
                  <a:schemeClr val="dk1"/>
                </a:solidFill>
              </a:rPr>
              <a:t>к которым обращаются внешние пользователи</a:t>
            </a:r>
            <a:r>
              <a:rPr lang="ru" sz="1100">
                <a:solidFill>
                  <a:schemeClr val="dk1"/>
                </a:solidFill>
              </a:rPr>
              <a:t> (почтовый сервер, веб-сервер, DNS-сервер).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Аналогия:</a:t>
            </a:r>
            <a:r>
              <a:rPr lang="ru" sz="1100">
                <a:solidFill>
                  <a:schemeClr val="dk1"/>
                </a:solidFill>
              </a:rPr>
              <a:t> "В каком-то смысле зона DMZ подобна </a:t>
            </a:r>
            <a:r>
              <a:rPr b="1" lang="ru" sz="1100">
                <a:solidFill>
                  <a:schemeClr val="dk1"/>
                </a:solidFill>
              </a:rPr>
              <a:t>транзитной зоне аэропорта</a:t>
            </a:r>
            <a:r>
              <a:rPr lang="ru" sz="1100">
                <a:solidFill>
                  <a:schemeClr val="dk1"/>
                </a:solidFill>
              </a:rPr>
              <a:t>," где пассажирам разрешено использовать только ресурсы этой зоны.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Назначение:</a:t>
            </a:r>
            <a:r>
              <a:rPr lang="ru" sz="1100">
                <a:solidFill>
                  <a:schemeClr val="dk1"/>
                </a:solidFill>
              </a:rPr>
              <a:t> DMZ </a:t>
            </a:r>
            <a:r>
              <a:rPr b="1" lang="ru" sz="1100">
                <a:solidFill>
                  <a:schemeClr val="dk1"/>
                </a:solidFill>
              </a:rPr>
              <a:t>соединяет внутреннюю сеть предприятия с внешними сетями</a:t>
            </a:r>
            <a:r>
              <a:rPr lang="ru" sz="1100">
                <a:solidFill>
                  <a:schemeClr val="dk1"/>
                </a:solidFill>
              </a:rPr>
              <a:t> (она же может быть и сетью периметра).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Защита DMZ и компьютеры-бастионы</a:t>
            </a:r>
            <a:endParaRPr/>
          </a:p>
        </p:txBody>
      </p:sp>
      <p:sp>
        <p:nvSpPr>
          <p:cNvPr id="769" name="Google Shape;769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Организация защиты DMZ</a:t>
            </a:r>
            <a:endParaRPr b="1" sz="13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Архитектура:</a:t>
            </a:r>
            <a:r>
              <a:rPr lang="ru" sz="1100">
                <a:solidFill>
                  <a:schemeClr val="dk1"/>
                </a:solidFill>
              </a:rPr>
              <a:t> На рубеже защиты может быть установлено </a:t>
            </a:r>
            <a:r>
              <a:rPr b="1" lang="ru" sz="1100">
                <a:solidFill>
                  <a:schemeClr val="dk1"/>
                </a:solidFill>
              </a:rPr>
              <a:t>два маршрутизатора</a:t>
            </a:r>
            <a:r>
              <a:rPr lang="ru" sz="1100">
                <a:solidFill>
                  <a:schemeClr val="dk1"/>
                </a:solidFill>
              </a:rPr>
              <a:t>, между которыми располагается DMZ. Маршрутизаторы при этом играют роль </a:t>
            </a:r>
            <a:r>
              <a:rPr b="1" lang="ru" sz="1100">
                <a:solidFill>
                  <a:schemeClr val="dk1"/>
                </a:solidFill>
              </a:rPr>
              <a:t>файерволов сетевого уровня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Содержимое DMZ:</a:t>
            </a:r>
            <a:r>
              <a:rPr lang="ru" sz="1100">
                <a:solidFill>
                  <a:schemeClr val="dk1"/>
                </a:solidFill>
              </a:rPr>
              <a:t> В зоне DMZ расположены </a:t>
            </a:r>
            <a:r>
              <a:rPr b="1" lang="ru" sz="1100">
                <a:solidFill>
                  <a:schemeClr val="dk1"/>
                </a:solidFill>
              </a:rPr>
              <a:t>общедоступные серверы</a:t>
            </a:r>
            <a:r>
              <a:rPr lang="ru" sz="1100">
                <a:solidFill>
                  <a:schemeClr val="dk1"/>
                </a:solidFill>
              </a:rPr>
              <a:t> (внешний DNS-сервер, веб-сервер) и могут быть размещены </a:t>
            </a:r>
            <a:r>
              <a:rPr b="1" lang="ru" sz="1100">
                <a:solidFill>
                  <a:schemeClr val="dk1"/>
                </a:solidFill>
              </a:rPr>
              <a:t>прокси-серверы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Компьютеры-бастионы:</a:t>
            </a:r>
            <a:r>
              <a:rPr lang="ru" sz="1100">
                <a:solidFill>
                  <a:schemeClr val="dk1"/>
                </a:solidFill>
              </a:rPr>
              <a:t> Общедоступные компьютеры в DMZ, которые необходимо защищать </a:t>
            </a:r>
            <a:r>
              <a:rPr b="1" lang="ru" sz="1100">
                <a:solidFill>
                  <a:schemeClr val="dk1"/>
                </a:solidFill>
              </a:rPr>
              <a:t>особенно тщательно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Меры защиты</a:t>
            </a:r>
            <a:endParaRPr b="1" sz="13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Главные задачи:</a:t>
            </a:r>
            <a:r>
              <a:rPr lang="ru" sz="1100">
                <a:solidFill>
                  <a:schemeClr val="dk1"/>
                </a:solidFill>
              </a:rPr>
              <a:t> Обеспечение </a:t>
            </a:r>
            <a:r>
              <a:rPr b="1" lang="ru" sz="1100">
                <a:solidFill>
                  <a:schemeClr val="dk1"/>
                </a:solidFill>
              </a:rPr>
              <a:t>целостности и доступности</a:t>
            </a:r>
            <a:r>
              <a:rPr lang="ru" sz="1100">
                <a:solidFill>
                  <a:schemeClr val="dk1"/>
                </a:solidFill>
              </a:rPr>
              <a:t> размещенных на них данных </a:t>
            </a:r>
            <a:r>
              <a:rPr b="1" lang="ru" sz="1100">
                <a:solidFill>
                  <a:schemeClr val="dk1"/>
                </a:solidFill>
              </a:rPr>
              <a:t>для пользователей внешней сети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Индивидуальные средства:</a:t>
            </a:r>
            <a:r>
              <a:rPr lang="ru" sz="1100">
                <a:solidFill>
                  <a:schemeClr val="dk1"/>
                </a:solidFill>
              </a:rPr>
              <a:t> Задача решается с помощью </a:t>
            </a:r>
            <a:r>
              <a:rPr b="1" lang="ru" sz="1100">
                <a:solidFill>
                  <a:schemeClr val="dk1"/>
                </a:solidFill>
              </a:rPr>
              <a:t>«индивидуальных» средств защиты</a:t>
            </a:r>
            <a:r>
              <a:rPr lang="ru" sz="1100">
                <a:solidFill>
                  <a:schemeClr val="dk1"/>
                </a:solidFill>
              </a:rPr>
              <a:t>, устанавливаемых на бастионах: антивирусные программы, фильтры спама и т. п.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Конфигурация:</a:t>
            </a:r>
            <a:r>
              <a:rPr lang="ru" sz="1100">
                <a:solidFill>
                  <a:schemeClr val="dk1"/>
                </a:solidFill>
              </a:rPr>
              <a:t> Каждый сервер должен быть сконфигурирован на поддержку </a:t>
            </a:r>
            <a:r>
              <a:rPr b="1" lang="ru" sz="1100">
                <a:solidFill>
                  <a:schemeClr val="dk1"/>
                </a:solidFill>
              </a:rPr>
              <a:t>минимально необходимой функциональности</a:t>
            </a:r>
            <a:r>
              <a:rPr lang="ru" sz="1100">
                <a:solidFill>
                  <a:schemeClr val="dk1"/>
                </a:solidFill>
              </a:rPr>
              <a:t> (например, публичный DNS-сервер не должен быть открыт для любых запросов, чтобы не стать инструментом DDoS-атаки).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Усиление защиты:</a:t>
            </a:r>
            <a:r>
              <a:rPr lang="ru" sz="1100">
                <a:solidFill>
                  <a:schemeClr val="dk1"/>
                </a:solidFill>
              </a:rPr>
              <a:t> Если злоумышленник "взломает" </a:t>
            </a:r>
            <a:r>
              <a:rPr b="1" lang="ru" sz="1100">
                <a:solidFill>
                  <a:schemeClr val="dk1"/>
                </a:solidFill>
              </a:rPr>
              <a:t>внешний маршрутизатор</a:t>
            </a:r>
            <a:r>
              <a:rPr lang="ru" sz="1100">
                <a:solidFill>
                  <a:schemeClr val="dk1"/>
                </a:solidFill>
              </a:rPr>
              <a:t> и начнет прослушивать трафик DMZ, он </a:t>
            </a:r>
            <a:r>
              <a:rPr b="1" lang="ru" sz="1100">
                <a:solidFill>
                  <a:schemeClr val="dk1"/>
                </a:solidFill>
              </a:rPr>
              <a:t>получит доступ только к трафику общедоступных серверов, который не является секретным</a:t>
            </a:r>
            <a:r>
              <a:rPr lang="ru" sz="1100">
                <a:solidFill>
                  <a:schemeClr val="dk1"/>
                </a:solidFill>
              </a:rPr>
              <a:t>, что усиливает защиту внутренней сети.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26" y="76200"/>
            <a:ext cx="844915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6" name="Google Shape;776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520600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Заключение главы 28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Обзор технологий: мониторинг трафика (NetFlow, анализаторы), файерволы, IDS.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Важность сегментации сети на зоны безопасности.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Переход к следующей главе: Атаки на транспортную инфраструктуру </a:t>
            </a:r>
            <a:r>
              <a:rPr lang="ru">
                <a:solidFill>
                  <a:schemeClr val="dk1"/>
                </a:solidFill>
              </a:rPr>
              <a:t>с</a:t>
            </a:r>
            <a:r>
              <a:rPr lang="ru">
                <a:solidFill>
                  <a:schemeClr val="dk1"/>
                </a:solidFill>
              </a:rPr>
              <a:t>ети.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Глава 29: Атаки на транспортную инфраструктуру сети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Обзор уязвимостей и методов защиты транспортной инфраструктуры.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Цели: Изучение атак на DNS и BGP, а также технологии защищённых каналов (IPSec).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Ключевые темы: Безопасность ключевых элементов интернета.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ТСР-атаки</a:t>
            </a:r>
            <a:endParaRPr b="1"/>
          </a:p>
        </p:txBody>
      </p:sp>
      <p:sp>
        <p:nvSpPr>
          <p:cNvPr id="794" name="Google Shape;794;p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Затопление SYN-пакетами (SYN Flood):</a:t>
            </a:r>
            <a:endParaRPr>
              <a:solidFill>
                <a:schemeClr val="dk1"/>
              </a:solidFill>
            </a:endParaRPr>
          </a:p>
          <a:p>
            <a:pPr indent="-29146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Злоумышленник посылает массированный поток пакетов с флагом SYN, инициируя создание новых TCP-соединений.  </a:t>
            </a:r>
            <a:endParaRPr>
              <a:solidFill>
                <a:schemeClr val="dk1"/>
              </a:solidFill>
            </a:endParaRPr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Сервер выделяет ресурсы и отвечает пакетом с флагами ACK и SYN, но завершающий пакет с флагом ACK от клиента не приходит.  </a:t>
            </a:r>
            <a:endParaRPr>
              <a:solidFill>
                <a:schemeClr val="dk1"/>
              </a:solidFill>
            </a:endParaRPr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Это исчерпывает лимит сервера на количество одновременно поддерживаемых «недоустановленных» TCP-соединений (блоков TCB), что приводит к отказу в обслуживании.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Подделка TCP-сегментов:</a:t>
            </a:r>
            <a:endParaRPr>
              <a:solidFill>
                <a:schemeClr val="dk1"/>
              </a:solidFill>
            </a:endParaRPr>
          </a:p>
          <a:p>
            <a:pPr indent="-29146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Цель — поместить информацию злоумышленника в поток пользовательских данных.   </a:t>
            </a:r>
            <a:endParaRPr>
              <a:solidFill>
                <a:schemeClr val="dk1"/>
              </a:solidFill>
            </a:endParaRPr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Для этого подделываются IP-адреса, номера TCP-портов и порядковые номера из текущего диапазона окна приема.  </a:t>
            </a:r>
            <a:endParaRPr>
              <a:solidFill>
                <a:schemeClr val="dk1"/>
              </a:solidFill>
            </a:endParaRPr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Атакующий может прослушивать трафик или перебирать все возможные значения параметров TCP-сеанса, что требует большой вычислительной мощности.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Сброс TCP-соединения:</a:t>
            </a:r>
            <a:endParaRPr>
              <a:solidFill>
                <a:schemeClr val="dk1"/>
              </a:solidFill>
            </a:endParaRPr>
          </a:p>
          <a:p>
            <a:pPr indent="-29146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Используется для разрыва TCP-соединений легальных пользователей.   </a:t>
            </a:r>
            <a:endParaRPr>
              <a:solidFill>
                <a:schemeClr val="dk1"/>
              </a:solidFill>
            </a:endParaRPr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Для этого злоумышленник подделывает заголовок TCP-сегмента с установленным флагом RST.  </a:t>
            </a:r>
            <a:endParaRPr>
              <a:solidFill>
                <a:schemeClr val="dk1"/>
              </a:solidFill>
            </a:endParaRPr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Получив такой сегмент, узел должен немедленно завершить сеанс и удалить все полученные данные.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ІСМР-атаки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Smurf-атака: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DoS-атака с использованием усиления за счет отражения посланного пакета большим количеством компьютеров.   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Злоумышленник генерирует эхо-запросы с поддельным адресом источника (адрес жертвы) и широковещательным адресом приемника.  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Все активные узлы промежуточной сети отвечают эхо-ответами на адрес жертвы, затапливая её сетевой интерфейс.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«Пинг смерти» (Ping of Death):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Атака, основанная на отправке эхо-запроса в IP-пакете, длина которого превышает допустимый размер (65 535 байт).   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Приводит к краху ОС из-за переполнения буфера ядра ОС при сборке фрагментированного IP-пакета.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Ping-затопление: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Злоумышленник отправляет эхо-запросы с максимально возможной частотой.   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Если быстродействие его сетевого интерфейса выше, чем у жертвы, вся входная пропускная способность атакуемого компьютера исчерпывается.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UDP-атаки</a:t>
            </a:r>
            <a:endParaRPr/>
          </a:p>
        </p:txBody>
      </p:sp>
      <p:sp>
        <p:nvSpPr>
          <p:cNvPr id="806" name="Google Shape;806;p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Атака </a:t>
            </a:r>
            <a:r>
              <a:rPr b="1" lang="ru" sz="1100">
                <a:solidFill>
                  <a:schemeClr val="dk1"/>
                </a:solidFill>
              </a:rPr>
              <a:t>UDP-затоплением</a:t>
            </a:r>
            <a:r>
              <a:rPr lang="ru" sz="1100">
                <a:solidFill>
                  <a:schemeClr val="dk1"/>
                </a:solidFill>
              </a:rPr>
              <a:t> относится к </a:t>
            </a:r>
            <a:r>
              <a:rPr b="1" lang="ru" sz="1100">
                <a:solidFill>
                  <a:schemeClr val="dk1"/>
                </a:solidFill>
              </a:rPr>
              <a:t>DoS-атакам</a:t>
            </a:r>
            <a:r>
              <a:rPr lang="ru" sz="1100">
                <a:solidFill>
                  <a:schemeClr val="dk1"/>
                </a:solidFill>
              </a:rPr>
              <a:t> и нацелена на </a:t>
            </a:r>
            <a:r>
              <a:rPr b="1" lang="ru" sz="1100">
                <a:solidFill>
                  <a:schemeClr val="dk1"/>
                </a:solidFill>
              </a:rPr>
              <a:t>исчерпание пропускной способности</a:t>
            </a:r>
            <a:r>
              <a:rPr lang="ru" sz="1100">
                <a:solidFill>
                  <a:schemeClr val="dk1"/>
                </a:solidFill>
              </a:rPr>
              <a:t> интерфейса жертвы. Она работает по принципу </a:t>
            </a:r>
            <a:r>
              <a:rPr b="1" lang="ru" sz="1100">
                <a:solidFill>
                  <a:schemeClr val="dk1"/>
                </a:solidFill>
              </a:rPr>
              <a:t>Ping-затопления</a:t>
            </a:r>
            <a:r>
              <a:rPr lang="ru" sz="1100">
                <a:solidFill>
                  <a:schemeClr val="dk1"/>
                </a:solidFill>
              </a:rPr>
              <a:t>, направляя интенсивный поток UDP-дейтаграмм.</a:t>
            </a: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Причина уязвимости:</a:t>
            </a:r>
            <a:r>
              <a:rPr lang="ru" sz="1100">
                <a:solidFill>
                  <a:schemeClr val="dk1"/>
                </a:solidFill>
              </a:rPr>
              <a:t> Поскольку </a:t>
            </a:r>
            <a:r>
              <a:rPr b="1" lang="ru" sz="1100">
                <a:solidFill>
                  <a:schemeClr val="dk1"/>
                </a:solidFill>
              </a:rPr>
              <a:t>UDP работает без установления соединения</a:t>
            </a:r>
            <a:r>
              <a:rPr lang="ru" sz="1100">
                <a:solidFill>
                  <a:schemeClr val="dk1"/>
                </a:solidFill>
              </a:rPr>
              <a:t>, атакуемый компьютер обязан принимать все дейтаграммы и </a:t>
            </a:r>
            <a:r>
              <a:rPr b="1" lang="ru" sz="1100">
                <a:solidFill>
                  <a:schemeClr val="dk1"/>
                </a:solidFill>
              </a:rPr>
              <a:t>не может заставить</a:t>
            </a:r>
            <a:r>
              <a:rPr lang="ru" sz="1100">
                <a:solidFill>
                  <a:schemeClr val="dk1"/>
                </a:solidFill>
              </a:rPr>
              <a:t> передающий компьютер </a:t>
            </a:r>
            <a:r>
              <a:rPr b="1" lang="ru" sz="1100">
                <a:solidFill>
                  <a:schemeClr val="dk1"/>
                </a:solidFill>
              </a:rPr>
              <a:t>ограничить интенсивность</a:t>
            </a:r>
            <a:r>
              <a:rPr lang="ru" sz="1100">
                <a:solidFill>
                  <a:schemeClr val="dk1"/>
                </a:solidFill>
              </a:rPr>
              <a:t> потока (как это делается в TCP).</a:t>
            </a: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Ограничение:</a:t>
            </a:r>
            <a:r>
              <a:rPr lang="ru" sz="1100">
                <a:solidFill>
                  <a:schemeClr val="dk1"/>
                </a:solidFill>
              </a:rPr>
              <a:t> Интенсивность атаки ограничена производительностью интерфейса атакующего (например, 1 Гбит/с не может затопить 10 Гбит/с). Это ограничение преодолевается с помощью </a:t>
            </a:r>
            <a:r>
              <a:rPr b="1" lang="ru" sz="1100">
                <a:solidFill>
                  <a:schemeClr val="dk1"/>
                </a:solidFill>
              </a:rPr>
              <a:t>ботнета</a:t>
            </a:r>
            <a:r>
              <a:rPr lang="ru" sz="1100">
                <a:solidFill>
                  <a:schemeClr val="dk1"/>
                </a:solidFill>
              </a:rPr>
              <a:t> (использован в 2007 г. против корневых DNS-серверов).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Разновидности атак отражением (Amplification Attacks)</a:t>
            </a:r>
            <a:endParaRPr b="1" sz="1300">
              <a:solidFill>
                <a:schemeClr val="dk1"/>
              </a:solidFill>
            </a:endParaRPr>
          </a:p>
          <a:p>
            <a:pPr indent="-282733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ru" sz="1100">
                <a:solidFill>
                  <a:schemeClr val="dk1"/>
                </a:solidFill>
              </a:rPr>
              <a:t>ICMP/UDP-затопление</a:t>
            </a:r>
            <a:r>
              <a:rPr lang="ru" sz="1100">
                <a:solidFill>
                  <a:schemeClr val="dk1"/>
                </a:solidFill>
              </a:rPr>
              <a:t> (Отражение от пассивных портов):</a:t>
            </a:r>
            <a:endParaRPr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100">
                <a:solidFill>
                  <a:schemeClr val="dk1"/>
                </a:solidFill>
              </a:rPr>
              <a:t>Злоумышленник направляет UDP-пакеты с </a:t>
            </a:r>
            <a:r>
              <a:rPr b="1" lang="ru" sz="1100">
                <a:solidFill>
                  <a:schemeClr val="dk1"/>
                </a:solidFill>
              </a:rPr>
              <a:t>адресом жертвы в качестве источника</a:t>
            </a:r>
            <a:r>
              <a:rPr lang="ru" sz="1100">
                <a:solidFill>
                  <a:schemeClr val="dk1"/>
                </a:solidFill>
              </a:rPr>
              <a:t> на </a:t>
            </a:r>
            <a:r>
              <a:rPr b="1" lang="ru" sz="1100">
                <a:solidFill>
                  <a:schemeClr val="dk1"/>
                </a:solidFill>
              </a:rPr>
              <a:t>пассивные программные порты</a:t>
            </a:r>
            <a:r>
              <a:rPr lang="ru" sz="1100">
                <a:solidFill>
                  <a:schemeClr val="dk1"/>
                </a:solidFill>
              </a:rPr>
              <a:t> компьютеров.</a:t>
            </a:r>
            <a:endParaRPr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100">
                <a:solidFill>
                  <a:schemeClr val="dk1"/>
                </a:solidFill>
              </a:rPr>
              <a:t>При получении такого пакета компьютер отвечает </a:t>
            </a:r>
            <a:r>
              <a:rPr b="1" lang="ru" sz="1100">
                <a:solidFill>
                  <a:schemeClr val="dk1"/>
                </a:solidFill>
              </a:rPr>
              <a:t>ICMP-сообщением о недостижимости порта назначения</a:t>
            </a:r>
            <a:r>
              <a:rPr lang="ru" sz="1100">
                <a:solidFill>
                  <a:schemeClr val="dk1"/>
                </a:solidFill>
              </a:rPr>
              <a:t>, которое направляется обратно </a:t>
            </a:r>
            <a:r>
              <a:rPr b="1" lang="ru" sz="1100">
                <a:solidFill>
                  <a:schemeClr val="dk1"/>
                </a:solidFill>
              </a:rPr>
              <a:t>жертве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ru" sz="1100">
                <a:solidFill>
                  <a:schemeClr val="dk1"/>
                </a:solidFill>
              </a:rPr>
              <a:t>Предотвращение:</a:t>
            </a:r>
            <a:r>
              <a:rPr lang="ru" sz="1100">
                <a:solidFill>
                  <a:schemeClr val="dk1"/>
                </a:solidFill>
              </a:rPr>
              <a:t> Фильтрация UDP-пакетов, порты которых не соответствуют активным приложениям; ограничение интенсивности ICMP-сообщений.</a:t>
            </a: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ru" sz="1100">
                <a:solidFill>
                  <a:schemeClr val="dk1"/>
                </a:solidFill>
              </a:rPr>
              <a:t>UDP/echo/chargen-затопление</a:t>
            </a:r>
            <a:r>
              <a:rPr lang="ru" sz="1100">
                <a:solidFill>
                  <a:schemeClr val="dk1"/>
                </a:solidFill>
              </a:rPr>
              <a:t> (Отражение от сервисов):</a:t>
            </a:r>
            <a:endParaRPr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100">
                <a:solidFill>
                  <a:schemeClr val="dk1"/>
                </a:solidFill>
              </a:rPr>
              <a:t>Пакеты отправляются на активные сервисные порты: </a:t>
            </a:r>
            <a:r>
              <a:rPr b="1" lang="ru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echo</a:t>
            </a:r>
            <a:r>
              <a:rPr b="1" lang="ru" sz="1100">
                <a:solidFill>
                  <a:schemeClr val="dk1"/>
                </a:solidFill>
              </a:rPr>
              <a:t> (порт 7)</a:t>
            </a:r>
            <a:r>
              <a:rPr lang="ru" sz="1100">
                <a:solidFill>
                  <a:schemeClr val="dk1"/>
                </a:solidFill>
              </a:rPr>
              <a:t> или </a:t>
            </a:r>
            <a:r>
              <a:rPr b="1" lang="ru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chargen</a:t>
            </a:r>
            <a:r>
              <a:rPr b="1" lang="ru" sz="1100">
                <a:solidFill>
                  <a:schemeClr val="dk1"/>
                </a:solidFill>
              </a:rPr>
              <a:t> (порт 19)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100">
                <a:solidFill>
                  <a:schemeClr val="dk1"/>
                </a:solidFill>
              </a:rPr>
              <a:t>Промежуточный хост </a:t>
            </a:r>
            <a:r>
              <a:rPr b="1" lang="ru" sz="1100">
                <a:solidFill>
                  <a:schemeClr val="dk1"/>
                </a:solidFill>
              </a:rPr>
              <a:t>"бомбардирует"</a:t>
            </a:r>
            <a:r>
              <a:rPr lang="ru" sz="1100">
                <a:solidFill>
                  <a:schemeClr val="dk1"/>
                </a:solidFill>
              </a:rPr>
              <a:t> атакуемый хост ответными сообщениями.</a:t>
            </a:r>
            <a:endParaRPr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ru" sz="1100">
                <a:solidFill>
                  <a:schemeClr val="dk1"/>
                </a:solidFill>
              </a:rPr>
              <a:t>Вариант усиления:</a:t>
            </a:r>
            <a:r>
              <a:rPr lang="ru" sz="1100">
                <a:solidFill>
                  <a:schemeClr val="dk1"/>
                </a:solidFill>
              </a:rPr>
              <a:t> Атакующий посылает пакет с портом </a:t>
            </a:r>
            <a:r>
              <a:rPr b="1" lang="ru" sz="1100">
                <a:solidFill>
                  <a:schemeClr val="dk1"/>
                </a:solidFill>
              </a:rPr>
              <a:t>19</a:t>
            </a:r>
            <a:r>
              <a:rPr lang="ru" sz="1100">
                <a:solidFill>
                  <a:schemeClr val="dk1"/>
                </a:solidFill>
              </a:rPr>
              <a:t> и указывает исходный порт </a:t>
            </a:r>
            <a:r>
              <a:rPr b="1" lang="ru" sz="1100">
                <a:solidFill>
                  <a:schemeClr val="dk1"/>
                </a:solidFill>
              </a:rPr>
              <a:t>7</a:t>
            </a:r>
            <a:r>
              <a:rPr lang="ru" sz="1100">
                <a:solidFill>
                  <a:schemeClr val="dk1"/>
                </a:solidFill>
              </a:rPr>
              <a:t>, что вызывает </a:t>
            </a:r>
            <a:r>
              <a:rPr b="1" lang="ru" sz="1100">
                <a:solidFill>
                  <a:schemeClr val="dk1"/>
                </a:solidFill>
              </a:rPr>
              <a:t>бесконечный обмен пакетами</a:t>
            </a:r>
            <a:r>
              <a:rPr lang="ru" sz="1100">
                <a:solidFill>
                  <a:schemeClr val="dk1"/>
                </a:solidFill>
              </a:rPr>
              <a:t> между сервисом </a:t>
            </a:r>
            <a:r>
              <a:rPr lang="ru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chargen</a:t>
            </a:r>
            <a:r>
              <a:rPr lang="ru" sz="1100">
                <a:solidFill>
                  <a:schemeClr val="dk1"/>
                </a:solidFill>
              </a:rPr>
              <a:t> промежуточного хоста и сервисом </a:t>
            </a:r>
            <a:r>
              <a:rPr lang="ru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echo</a:t>
            </a:r>
            <a:r>
              <a:rPr lang="ru" sz="1100">
                <a:solidFill>
                  <a:schemeClr val="dk1"/>
                </a:solidFill>
              </a:rPr>
              <a:t> атакуемого хоста.</a:t>
            </a:r>
            <a:endParaRPr sz="1100">
              <a:solidFill>
                <a:schemeClr val="dk1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ІР-атаки</a:t>
            </a:r>
            <a:endParaRPr/>
          </a:p>
        </p:txBody>
      </p:sp>
      <p:sp>
        <p:nvSpPr>
          <p:cNvPr id="812" name="Google Shape;812;p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Главная уязвимость IP: Протокол позволяет каждому узлу Интернета взаимодействовать с каждым без предварительного установления соединения.  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Атаки на фрагментацию: Превышение максимальной длины пакета: Приводит к переполнению буфера сборки и падению ОС (например, задавая фрагмент с максимальным смещением и размером в 8 и более байт).   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Перекрытие сегментов: Используется в атаках, например, Teardrop, когда некоторые ОС не справляются со сборкой пакетов со специальным подбором смещений и длин фрагментов.  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Замещение фрагментов: Используется для обмана файерволов и IDS. Фрагменты атаки посылаются вместе с безобидными фрагментами-дубликатами, и фрагмент атаки замещает безобидный фрагмент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Сетевая разведка</a:t>
            </a:r>
            <a:endParaRPr/>
          </a:p>
        </p:txBody>
      </p:sp>
      <p:sp>
        <p:nvSpPr>
          <p:cNvPr id="818" name="Google Shape;818;p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Сканирование сети и портов — процесс, который, как правило, фиксируется средствами протоколирования событий ОС и файерволов.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Для сокрытия своего адреса злоумышленники часто используют спуфинг IP-адреса.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Методы спуфинга при сканировании: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Маскировка: Отправка тестовых пакетов с действительного IP-адреса наряду с множеством пакетов с поддельными адресами.  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«Пустое» сканирование: Истинный адрес никогда не указывается, а результаты злоумышленники пытаются понять по реакции третьего компьютера, адрес которого подделывается.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Атаки на DNS</a:t>
            </a:r>
            <a:endParaRPr/>
          </a:p>
        </p:txBody>
      </p:sp>
      <p:sp>
        <p:nvSpPr>
          <p:cNvPr id="824" name="Google Shape;824;p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Центральная роль службы DNS делает ее желанной целью для атак, а также мощным средством для проведения атак на другие сетевые механизмы.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DNS-спуфинг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 этой атаке DNS является средством, а не целью. Для защиты от спуфинга применяется технология DNSSEC, которая требует подделки цифровой подписи сервера.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DDoS-атаки отражением от DNS-серверов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Злоумышленники используют запросы на разрешение имени с поддельным адресом жертвы в качестве источника.  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Для усиления атаки используются запросы на передачу объемного файла со всеми записями зоны (например, ripe.net), что позволяет получить коэффициент усиления около 100 (при запросе 28 байт и ответе 3000 байт). 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Малое количество запросов к одному DNS-серверу (например, 2,5 Мбит/с) может создать результирующий поток атаки в 75 Гбит/с.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Методы защиты службы DNS</a:t>
            </a:r>
            <a:endParaRPr/>
          </a:p>
        </p:txBody>
      </p:sp>
      <p:sp>
        <p:nvSpPr>
          <p:cNvPr id="830" name="Google Shape;830;p1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Защита ОС хоста: Сама ОС DNS-сервера должна быть надежно защищена. 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Разделение пользователей: Рекурсивные ответы должны предоставляться только внутренним пользователям. 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Безопасная передача зоны: Передача файла зоны из первичного сервера должна осуществляться только вторичным серверам с использованием защищенных протоколов (SFTP или SCP). 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Использование DNSSEC: Набор стандартов, обеспечивающих аутентификацию ответов DNS-серверов с помощью цифровой подписи. DNSSEC-клиент может проверить, что ответ пришел от полномочного сервера, что затрудняет спуфинг-атаки.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Ущерб, Риск</a:t>
            </a:r>
            <a:endParaRPr/>
          </a:p>
        </p:txBody>
      </p:sp>
      <p:sp>
        <p:nvSpPr>
          <p:cNvPr id="125" name="Google Shape;12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Поскольку </a:t>
            </a:r>
            <a:r>
              <a:rPr b="1" lang="ru" sz="1500">
                <a:solidFill>
                  <a:schemeClr val="dk1"/>
                </a:solidFill>
              </a:rPr>
              <a:t>абсолютная безопасность ИС недостижима</a:t>
            </a:r>
            <a:r>
              <a:rPr lang="ru" sz="1500">
                <a:solidFill>
                  <a:schemeClr val="dk1"/>
                </a:solidFill>
              </a:rPr>
              <a:t>, цель защиты — не исключение атак, а </a:t>
            </a:r>
            <a:r>
              <a:rPr b="1" lang="ru" sz="1500">
                <a:solidFill>
                  <a:schemeClr val="dk1"/>
                </a:solidFill>
              </a:rPr>
              <a:t>минимизация</a:t>
            </a:r>
            <a:r>
              <a:rPr lang="ru" sz="1500">
                <a:solidFill>
                  <a:schemeClr val="dk1"/>
                </a:solidFill>
              </a:rPr>
              <a:t> их возможного негативного влияния. Для этого необходимо ранжировать угрозы.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graphicFrame>
        <p:nvGraphicFramePr>
          <p:cNvPr id="126" name="Google Shape;126;p25"/>
          <p:cNvGraphicFramePr/>
          <p:nvPr/>
        </p:nvGraphicFramePr>
        <p:xfrm>
          <a:off x="311700" y="2330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{486A74B8-9953-44E7-AA42-A33A07BBF0F7}</a:tableStyleId>
              </a:tblPr>
              <a:tblGrid>
                <a:gridCol w="3302150"/>
                <a:gridCol w="2609225"/>
                <a:gridCol w="2609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Понятие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Определение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Примечание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Ущерб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(Loss/Impact)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Негативное влияние, оказываемое проведенной атакой.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В первую очередь учитываются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потери для бизнеса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предприятия, а не только затраты на восстановление ИС.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Риск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(Risk)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Оценка ущерба с учетом вероятности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атаки.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Характеризуется парой: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{Ущерб от атаки, Вероятность атаки}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. Риск выше, если выше Ущерб и/или Вероятность.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Безопасность маршрутизации на основе BGP</a:t>
            </a:r>
            <a:endParaRPr/>
          </a:p>
        </p:txBody>
      </p:sp>
      <p:sp>
        <p:nvSpPr>
          <p:cNvPr id="836" name="Google Shape;836;p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Уязвимости протокола BGP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BGP является одним из наиболее уязвимых элементов Интернета.   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Протокол BGP принципиально менее защищен, чем внутренние протоколы маршрутизации (OSPF и IS-IS).  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Проверить достоверность информации о маршрутах, формируемых шаг за шагом многими провайдерами, невозможно.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Возможные некорректные манипуляции (ошибки/атаки):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 Захват префикса: Помещение адреса чужой сети со своим номером AS и более специфическим префиксом, чтобы ложно направить трафик в свою автономную систему.   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Обход политики: Выбросить определенную автономную систему из последовательности, чтобы обойти блокировку маршрута.  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Ложная последовательность AS: Составить ложную последовательность AS, но поместить правильный исходный номер AS, чтобы вызвать доверие к маршруту.  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Протокол BGP был разработан в расчете на добрую волю всех пользователей Интернета и не имел защиты от ошибок или злого умысла.  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При правильном применении фильтры политики BGP являются мощным инструментом защиты BGP-маршрутизации.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Инциденты с протоколом BGP</a:t>
            </a:r>
            <a:endParaRPr/>
          </a:p>
        </p:txBody>
      </p:sp>
      <p:sp>
        <p:nvSpPr>
          <p:cNvPr id="842" name="Google Shape;842;p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Инцидент с AS7007 (1997 год):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Был вызван ошибкой конфигурирования единственного маршрутизатора.   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Маршрутизатор начал генерировать некорректные объявления, указывая адреса сетей других провайдеров, которые оказались более специфическими.  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Весь трафик к исчезнувшим сетям стал направляться в AS7007 и теряться, что привело к отказам работы большой части Интернета.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Инцидент с Youtube (2008 год):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Оператор Pakistan Telecom пытался заблокировать доступ к Youtube для своих пользователей.   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Вместо этого он распространил объявления о том, что специфические маршруты к Youtube ведут через его сеть, что привело к перенаправлению мирового трафика Youtube в его сеть в течение двух часов.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Технологии защищенного канала</a:t>
            </a:r>
            <a:endParaRPr/>
          </a:p>
        </p:txBody>
      </p:sp>
      <p:sp>
        <p:nvSpPr>
          <p:cNvPr id="848" name="Google Shape;848;p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Способы образования защищенного канала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Протоколы IPSec (AH и ESP) могут защищать данные в двух режимах:  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Транспортный режим: Передача IP-пакета выполняется с помощью оригинального заголовка. Чаще всего используется в схеме «хост-хост».  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Туннельный режим: Исходный пакет помещается в новый IP-пакет, и передача данных выполняется на основании заголовка нового IP-пакета. Используется в схемах «шлюз-шлюз» и «хост-шлюз».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Иерархия технологий защищенного канала</a:t>
            </a:r>
            <a:endParaRPr/>
          </a:p>
        </p:txBody>
      </p:sp>
      <p:sp>
        <p:nvSpPr>
          <p:cNvPr id="854" name="Google Shape;854;p1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55" name="Google Shape;855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8725"/>
            <a:ext cx="8520600" cy="34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Система </a:t>
            </a:r>
            <a:r>
              <a:rPr lang="ru"/>
              <a:t>IPSec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1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Основные протоколы: Включает два протокола — AH (Authentication Header) и ESP (Encapsulating Security Payload).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Обязательный инструментальный набор: Производители должны поддерживать стандартные алгоритмы:  аутентификация данных: MD5 либо SHA-1, шифрование: DES.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Функции протокола AH (Аутентификация): Позволяет убедиться, что:  </a:t>
            </a:r>
            <a:endParaRPr>
              <a:solidFill>
                <a:schemeClr val="dk1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Пакет был отправлен аутентифицированной стороной.   </a:t>
            </a:r>
            <a:endParaRPr>
              <a:solidFill>
                <a:schemeClr val="dk1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Содержимое пакета не было искажено при передаче.  </a:t>
            </a:r>
            <a:endParaRPr>
              <a:solidFill>
                <a:schemeClr val="dk1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Пакет не является дубликатом (защита от ложного воспроизведения).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Схемы применения: Возможны три схемы:  </a:t>
            </a:r>
            <a:endParaRPr>
              <a:solidFill>
                <a:schemeClr val="dk1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    хост-хост</a:t>
            </a:r>
            <a:endParaRPr>
              <a:solidFill>
                <a:schemeClr val="dk1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    шлюз-шлюз (между шлюзами безопасности SG)</a:t>
            </a:r>
            <a:endParaRPr>
              <a:solidFill>
                <a:schemeClr val="dk1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    хост-шлюз (часто при удаленном доступе)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Заключение главы 29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Обзор уязвимостей: атаки на DNS (спуфинг) и BGP (хайджекинг).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Технологии защиты: IPSec, DNSSEC, BGPSEC.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Переход к следующей главе: Безопасность программного кода и сетевых служб.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48"/>
          <p:cNvSpPr txBox="1"/>
          <p:nvPr>
            <p:ph type="title"/>
          </p:nvPr>
        </p:nvSpPr>
        <p:spPr>
          <a:xfrm>
            <a:off x="311700" y="445025"/>
            <a:ext cx="8520600" cy="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Глава 30: Безопасность программного кода и сетевых служб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148"/>
          <p:cNvSpPr txBox="1"/>
          <p:nvPr>
            <p:ph idx="1" type="body"/>
          </p:nvPr>
        </p:nvSpPr>
        <p:spPr>
          <a:xfrm>
            <a:off x="311700" y="1532825"/>
            <a:ext cx="8520600" cy="30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Обзор уязвимостей программного обеспечения и методов их устранения.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Цели: Изучение типов вредоносного кода и обеспечения безопасности сетевых служб.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Ключевые темы: Трояны, черви, вирусы, безопасность веб- и почтовых служб.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Уязвимости, связанные с нарушением защиты оперативной памяти</a:t>
            </a:r>
            <a:endParaRPr/>
          </a:p>
        </p:txBody>
      </p:sp>
      <p:sp>
        <p:nvSpPr>
          <p:cNvPr id="879" name="Google Shape;879;p149"/>
          <p:cNvSpPr txBox="1"/>
          <p:nvPr>
            <p:ph idx="1" type="body"/>
          </p:nvPr>
        </p:nvSpPr>
        <p:spPr>
          <a:xfrm>
            <a:off x="311700" y="1433000"/>
            <a:ext cx="8520600" cy="31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Переполнение буфера является частным случаем уязвимостей, являющихся следствием слабого контроля вводимых данных.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Принцип: Любая непредвиденная создателем программы форма вводимых данных может вызвать совершенно неожиданные последствия.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Экспертное мнение: «любой ввод данных — это зло».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Метод борьбы: Подвергать любые данные, получаемые программой от источника, не вызывающего доверия, тщательной проверке перед их использованием.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Троянские программы</a:t>
            </a:r>
            <a:endParaRPr/>
          </a:p>
        </p:txBody>
      </p:sp>
      <p:sp>
        <p:nvSpPr>
          <p:cNvPr id="885" name="Google Shape;885;p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Троянские программы относятся к многочисленной группе вредоносных программ (malware). 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Проникновение: Проникают в удаленные компьютеры нелегально.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Сетевые черви</a:t>
            </a:r>
            <a:endParaRPr/>
          </a:p>
        </p:txBody>
      </p:sp>
      <p:sp>
        <p:nvSpPr>
          <p:cNvPr id="891" name="Google Shape;891;p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Механизм распространения: Основным механизмом распространения являются сетевые службы, основанные на файловом обмене (вложения в почту, ссылки на веб-сайтах).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Экспансия: Главная цель — передать свою копию на максимально возможное число компьютеров.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Вред: Наносит вред потреблением ресурсов атакованных компьютеров, например, для рассылки спама или проведения массированной атаки в составе ботнета.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Компоненты: Червь состоит из Атакующего блока (открывает «входную дверь» хоста) и Блока поиска целей (локатора) (собирает информацию об узлах и их уязвимостях).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Процесс управления рисками (Риск-менеджмент)</a:t>
            </a:r>
            <a:endParaRPr/>
          </a:p>
        </p:txBody>
      </p:sp>
      <p:sp>
        <p:nvSpPr>
          <p:cNvPr id="132" name="Google Shape;13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Управление рисками — это системный анализ, прогнозирование, ранжирование угроз и выбор контрмер на приоритетной основе.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</a:rPr>
              <a:t>Три укрупненных этапа: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ru" sz="1500">
                <a:solidFill>
                  <a:schemeClr val="dk1"/>
                </a:solidFill>
              </a:rPr>
              <a:t>Анализ уязвимостей:</a:t>
            </a:r>
            <a:r>
              <a:rPr lang="ru" sz="1500">
                <a:solidFill>
                  <a:schemeClr val="dk1"/>
                </a:solidFill>
              </a:rPr>
              <a:t> Объективное обследование существующих систем и определение угроз по отношению к активам предприятия (ресурсам, представляющим ценность).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ru" sz="1500">
                <a:solidFill>
                  <a:schemeClr val="dk1"/>
                </a:solidFill>
              </a:rPr>
              <a:t>Оценка рисков:</a:t>
            </a:r>
            <a:r>
              <a:rPr lang="ru" sz="1500">
                <a:solidFill>
                  <a:schemeClr val="dk1"/>
                </a:solidFill>
              </a:rPr>
              <a:t> Ранжирование атак по степени опасности путем расчета вероятностной оценки ущерба (Риск).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ru" sz="1500">
                <a:solidFill>
                  <a:schemeClr val="dk1"/>
                </a:solidFill>
              </a:rPr>
              <a:t>Риск-менеджмент (Принятие мер):</a:t>
            </a:r>
            <a:r>
              <a:rPr lang="ru" sz="1500">
                <a:solidFill>
                  <a:schemeClr val="dk1"/>
                </a:solidFill>
              </a:rPr>
              <a:t> Выбор действий по каждому риску из четырех основных вариантов: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Вирусы</a:t>
            </a:r>
            <a:endParaRPr/>
          </a:p>
        </p:txBody>
      </p:sp>
      <p:sp>
        <p:nvSpPr>
          <p:cNvPr id="897" name="Google Shape;897;p152"/>
          <p:cNvSpPr txBox="1"/>
          <p:nvPr>
            <p:ph idx="1" type="body"/>
          </p:nvPr>
        </p:nvSpPr>
        <p:spPr>
          <a:xfrm>
            <a:off x="311700" y="1145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Вирусы относятся к многочисленной группе вредоносных программ (malware).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Проникновение: Проникают в удаленные компьютеры нелегально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Антивирусные программы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Необходимость: Все должны проходить обязательную проверку антивирусной программой на наличие вредоносного кода в приложениях и самом сообщении.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Ботнет</a:t>
            </a:r>
            <a:endParaRPr/>
          </a:p>
        </p:txBody>
      </p:sp>
      <p:sp>
        <p:nvSpPr>
          <p:cNvPr id="903" name="Google Shape;903;p1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Бот (Программный робот): Способен реагировать на ситуацию и команды, выполняя действия (протоколирование, отправка сообщений, участие в DDоS-атаке или спам-рассылке).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Заражение: Боты проникают нелегально как вирусы, черви или «троянские кони».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Ботнет: Группа согласованно работающих ботов.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Цель: Жертвы «зомбирования» могут составить армию, способную претворить в жизнь мощную DDoS-атаку, распространить огромное количество спама или осуществить массовый сбор персональных данных.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Безопасность веб-сервиса</a:t>
            </a:r>
            <a:endParaRPr/>
          </a:p>
        </p:txBody>
      </p:sp>
      <p:sp>
        <p:nvSpPr>
          <p:cNvPr id="909" name="Google Shape;909;p1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Веб-браузер с его графическим интерфейсом является основным средством доступа пользователя к большинству сервисов Интернета: сайтам новостей, разнообразным справочникам, библиотекам, интернет-магазинам, онлайновым банкам, социальным сетям, таким как Facebook, Twitter, LiveJournal, ВКонтакте, облачным хранилищам информации и приложениям. Даже такие консервативные устройства, как сетевые маршрутизаторы и коммутаторы, стали поддерживать административный доступ посредством веб-интерфейса1. Поэтому справедливым будет сказать, что основная часть информации поступает в клиентский компьютер через веб-браузер, а, как отмечено, именно вводимые данные представляютсобой главную угрозу для программного обеспечения компьютера. Через веб-браузер попадает в ваш компьютер большинство вредоносных кодов (вирусы, черви и троянские программы), а также назойливые программки, размещающие рекламные объявления на просматриваемой странице без вашего согласия.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Безопасность веб-браузера</a:t>
            </a:r>
            <a:endParaRPr/>
          </a:p>
        </p:txBody>
      </p:sp>
      <p:sp>
        <p:nvSpPr>
          <p:cNvPr id="915" name="Google Shape;915;p1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Угрозы: Наибольшую опасность для браузера представляют ActiveX-объекты, действия которых не ограничены никакими рамками (они могут читать, создавать и удалять файлы).  </a:t>
            </a:r>
            <a:endParaRPr>
              <a:solidFill>
                <a:schemeClr val="dk1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Рекламные вирусы (AdWare): Изменяют параметры браузера, чтобы заставить пользователя посещать определенные сайты или пользоваться определенными программами.  </a:t>
            </a:r>
            <a:endParaRPr>
              <a:solidFill>
                <a:schemeClr val="dk1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Защита: Браузер должен принимать только ActiveX-объекты, подписанные вызывающим доверие разработчиком. </a:t>
            </a:r>
            <a:r>
              <a:rPr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Приватность и куки:</a:t>
            </a:r>
            <a:endParaRPr>
              <a:solidFill>
                <a:schemeClr val="dk1"/>
              </a:solidFill>
            </a:endParaRPr>
          </a:p>
          <a:p>
            <a:pPr indent="-317182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Куки (Cookies): Представляют собой текстовые файлы.   </a:t>
            </a:r>
            <a:endParaRPr>
              <a:solidFill>
                <a:schemeClr val="dk1"/>
              </a:solidFill>
            </a:endParaRPr>
          </a:p>
          <a:p>
            <a:pPr indent="-317182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Угроза безопасности: Угрозы безопасности для пользователя они не представляют (за исключением аутентификационной информации). Вирусы и другой вредоносный код с помощью куки не распространяются.  </a:t>
            </a:r>
            <a:endParaRPr>
              <a:solidFill>
                <a:schemeClr val="dk1"/>
              </a:solidFill>
            </a:endParaRPr>
          </a:p>
          <a:p>
            <a:pPr indent="-317182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Угроза приватности: Куки могут повредить вашей приватности, особенно если в них помещается чувствительная информация.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Протокол HTTPS</a:t>
            </a:r>
            <a:endParaRPr/>
          </a:p>
        </p:txBody>
      </p:sp>
      <p:sp>
        <p:nvSpPr>
          <p:cNvPr id="921" name="Google Shape;921;p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Протокол </a:t>
            </a:r>
            <a:r>
              <a:rPr b="1" lang="ru" sz="1100">
                <a:solidFill>
                  <a:schemeClr val="dk1"/>
                </a:solidFill>
              </a:rPr>
              <a:t>HTTP</a:t>
            </a:r>
            <a:r>
              <a:rPr lang="ru" sz="1100">
                <a:solidFill>
                  <a:schemeClr val="dk1"/>
                </a:solidFill>
              </a:rPr>
              <a:t> по умолчанию не обеспечивает базовые свойства безопасных коммуникаций, такие как </a:t>
            </a:r>
            <a:r>
              <a:rPr b="1" lang="ru" sz="1100">
                <a:solidFill>
                  <a:schemeClr val="dk1"/>
                </a:solidFill>
              </a:rPr>
              <a:t>аутентификация, конфиденциальность, целостность</a:t>
            </a:r>
            <a:r>
              <a:rPr lang="ru" sz="1100">
                <a:solidFill>
                  <a:schemeClr val="dk1"/>
                </a:solidFill>
              </a:rPr>
              <a:t> и доступность. Это создает значительные риски при работе с сайтами, включая атаки вида </a:t>
            </a:r>
            <a:r>
              <a:rPr b="1" lang="ru" sz="1100">
                <a:solidFill>
                  <a:schemeClr val="dk1"/>
                </a:solidFill>
              </a:rPr>
              <a:t>«человек посередине» (MITM)</a:t>
            </a:r>
            <a:r>
              <a:rPr lang="ru" sz="1100">
                <a:solidFill>
                  <a:schemeClr val="dk1"/>
                </a:solidFill>
              </a:rPr>
              <a:t>. Разновидности MITM включают </a:t>
            </a:r>
            <a:r>
              <a:rPr b="1" lang="ru" sz="1100">
                <a:solidFill>
                  <a:schemeClr val="dk1"/>
                </a:solidFill>
              </a:rPr>
              <a:t>захват сеанса</a:t>
            </a:r>
            <a:r>
              <a:rPr lang="ru" sz="1100">
                <a:solidFill>
                  <a:schemeClr val="dk1"/>
                </a:solidFill>
              </a:rPr>
              <a:t> (путем перехвата куки, используемых для аутентификации) и </a:t>
            </a:r>
            <a:r>
              <a:rPr b="1" lang="ru" sz="1100">
                <a:solidFill>
                  <a:schemeClr val="dk1"/>
                </a:solidFill>
              </a:rPr>
              <a:t>атаку повторения</a:t>
            </a:r>
            <a:r>
              <a:rPr lang="ru" sz="1100">
                <a:solidFill>
                  <a:schemeClr val="dk1"/>
                </a:solidFill>
              </a:rPr>
              <a:t> (когда злоумышленник повторяет, возможно, модифицируя, перехваченные запросы, например, к банку).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Основным способом обеспечения безопасности является использование </a:t>
            </a:r>
            <a:r>
              <a:rPr b="1" lang="ru" sz="1100">
                <a:solidFill>
                  <a:schemeClr val="dk1"/>
                </a:solidFill>
              </a:rPr>
              <a:t>безопасного протокола передачи гипертекста (HTTPS)</a:t>
            </a:r>
            <a:r>
              <a:rPr lang="ru" sz="1100">
                <a:solidFill>
                  <a:schemeClr val="dk1"/>
                </a:solidFill>
              </a:rPr>
              <a:t>, который фактически представляет собой пару протоколов: </a:t>
            </a:r>
            <a:r>
              <a:rPr b="1" lang="ru" sz="1100">
                <a:solidFill>
                  <a:schemeClr val="dk1"/>
                </a:solidFill>
              </a:rPr>
              <a:t>HTTP и SSL</a:t>
            </a:r>
            <a:r>
              <a:rPr lang="ru" sz="1100">
                <a:solidFill>
                  <a:schemeClr val="dk1"/>
                </a:solidFill>
              </a:rPr>
              <a:t>. В этом соединении сам протокол HTTP остается неизменным, а все атрибуты безопасности (</a:t>
            </a:r>
            <a:r>
              <a:rPr b="1" lang="ru" sz="1100">
                <a:solidFill>
                  <a:schemeClr val="dk1"/>
                </a:solidFill>
              </a:rPr>
              <a:t>аутентификация, конфиденциальность и целостность</a:t>
            </a:r>
            <a:r>
              <a:rPr lang="ru" sz="1100">
                <a:solidFill>
                  <a:schemeClr val="dk1"/>
                </a:solidFill>
              </a:rPr>
              <a:t>) обеспечиваются протоколом </a:t>
            </a:r>
            <a:r>
              <a:rPr b="1" lang="ru" sz="1100">
                <a:solidFill>
                  <a:schemeClr val="dk1"/>
                </a:solidFill>
              </a:rPr>
              <a:t>SSL</a:t>
            </a:r>
            <a:r>
              <a:rPr lang="ru" sz="1100">
                <a:solidFill>
                  <a:schemeClr val="dk1"/>
                </a:solidFill>
              </a:rPr>
              <a:t>. HTTPS-соединение по умолчанию использует </a:t>
            </a:r>
            <a:r>
              <a:rPr b="1" lang="ru" sz="1100">
                <a:solidFill>
                  <a:schemeClr val="dk1"/>
                </a:solidFill>
              </a:rPr>
              <a:t>порт 443</a:t>
            </a:r>
            <a:r>
              <a:rPr lang="ru" sz="1100">
                <a:solidFill>
                  <a:schemeClr val="dk1"/>
                </a:solidFill>
              </a:rPr>
              <a:t> (вместо порта 80 для HTTP).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</a:rPr>
              <a:t>Аутентификация</a:t>
            </a:r>
            <a:r>
              <a:rPr lang="ru" sz="1100">
                <a:solidFill>
                  <a:schemeClr val="dk1"/>
                </a:solidFill>
              </a:rPr>
              <a:t> в протоколе SSL основана на </a:t>
            </a:r>
            <a:r>
              <a:rPr b="1" lang="ru" sz="1100">
                <a:solidFill>
                  <a:schemeClr val="dk1"/>
                </a:solidFill>
              </a:rPr>
              <a:t>цифровых сертификатах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Аутентификация сервера</a:t>
            </a:r>
            <a:r>
              <a:rPr lang="ru" sz="1100">
                <a:solidFill>
                  <a:schemeClr val="dk1"/>
                </a:solidFill>
              </a:rPr>
              <a:t> при установлении HTTPS-соединения </a:t>
            </a:r>
            <a:r>
              <a:rPr b="1" lang="ru" sz="1100">
                <a:solidFill>
                  <a:schemeClr val="dk1"/>
                </a:solidFill>
              </a:rPr>
              <a:t>всегда</a:t>
            </a:r>
            <a:r>
              <a:rPr lang="ru" sz="1100">
                <a:solidFill>
                  <a:schemeClr val="dk1"/>
                </a:solidFill>
              </a:rPr>
              <a:t> выполняется на основе его </a:t>
            </a:r>
            <a:r>
              <a:rPr b="1" lang="ru" sz="1100">
                <a:solidFill>
                  <a:schemeClr val="dk1"/>
                </a:solidFill>
              </a:rPr>
              <a:t>цифрового сертификата</a:t>
            </a:r>
            <a:r>
              <a:rPr lang="ru" sz="1100">
                <a:solidFill>
                  <a:schemeClr val="dk1"/>
                </a:solidFill>
              </a:rPr>
              <a:t>, подтверждающего доменное имя.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Браузер</a:t>
            </a:r>
            <a:r>
              <a:rPr lang="ru" sz="1100">
                <a:solidFill>
                  <a:schemeClr val="dk1"/>
                </a:solidFill>
              </a:rPr>
              <a:t> поставляется со встроенным сертификатом, который служит для создания </a:t>
            </a:r>
            <a:r>
              <a:rPr b="1" lang="ru" sz="1100">
                <a:solidFill>
                  <a:schemeClr val="dk1"/>
                </a:solidFill>
              </a:rPr>
              <a:t>защищенного канала</a:t>
            </a:r>
            <a:r>
              <a:rPr lang="ru" sz="1100">
                <a:solidFill>
                  <a:schemeClr val="dk1"/>
                </a:solidFill>
              </a:rPr>
              <a:t>. Пользователь также может запросить </a:t>
            </a:r>
            <a:r>
              <a:rPr b="1" lang="ru" sz="1100">
                <a:solidFill>
                  <a:schemeClr val="dk1"/>
                </a:solidFill>
              </a:rPr>
              <a:t>личный цифровой сертификат</a:t>
            </a:r>
            <a:r>
              <a:rPr lang="ru" sz="1100">
                <a:solidFill>
                  <a:schemeClr val="dk1"/>
                </a:solidFill>
              </a:rPr>
              <a:t> и использовать его для логического входа в веб-сервер </a:t>
            </a:r>
            <a:r>
              <a:rPr b="1" lang="ru" sz="1100">
                <a:solidFill>
                  <a:schemeClr val="dk1"/>
                </a:solidFill>
              </a:rPr>
              <a:t>вместо имени и пароля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Безопасность средств создания динамических страниц</a:t>
            </a:r>
            <a:endParaRPr/>
          </a:p>
        </p:txBody>
      </p:sp>
      <p:sp>
        <p:nvSpPr>
          <p:cNvPr id="927" name="Google Shape;927;p157"/>
          <p:cNvSpPr txBox="1"/>
          <p:nvPr>
            <p:ph idx="1" type="body"/>
          </p:nvPr>
        </p:nvSpPr>
        <p:spPr>
          <a:xfrm>
            <a:off x="311700" y="1152475"/>
            <a:ext cx="8520600" cy="18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Опасные объекты: ActiveX-объекты могут читать, создавать и удалять файлы, выполнять любые системные действия.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Другие средства: Разработчики JavaScript-сценариев и Java-апплетов встроили в них средства безопасности, что значительно снижает риски.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Управление: Пользователь может запретить выполнять ActiveX-объекты или Java-апплеты либо разрешить их выполнение только для доверенных сайтов.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8" name="Google Shape;928;p157"/>
          <p:cNvSpPr txBox="1"/>
          <p:nvPr>
            <p:ph type="title"/>
          </p:nvPr>
        </p:nvSpPr>
        <p:spPr>
          <a:xfrm>
            <a:off x="311700" y="3011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Безопасность электронной почты</a:t>
            </a:r>
            <a:endParaRPr/>
          </a:p>
        </p:txBody>
      </p:sp>
      <p:sp>
        <p:nvSpPr>
          <p:cNvPr id="929" name="Google Shape;929;p157"/>
          <p:cNvSpPr txBox="1"/>
          <p:nvPr>
            <p:ph idx="1" type="body"/>
          </p:nvPr>
        </p:nvSpPr>
        <p:spPr>
          <a:xfrm>
            <a:off x="311700" y="3469125"/>
            <a:ext cx="8520600" cy="14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Также как и при защите веб-службы, она может происходить в двух направлениях: приватность пользователя, безопасность ресурсов компьютера.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Угрозы приватности почтового сервиса</a:t>
            </a:r>
            <a:endParaRPr/>
          </a:p>
        </p:txBody>
      </p:sp>
      <p:sp>
        <p:nvSpPr>
          <p:cNvPr id="935" name="Google Shape;935;p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Спуфинг: Спуфинг имени отправителя (злоумышленник выдает себя за другого пользователя) и спуфинг почтовых серверов (сервер предъявляет ложное имя домена).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Модификация/Утечка: Модификация сообщения (нарушение целостности) или чтение сообщения злоумышленником (утечка информации, нарушение конфиденциальности).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Неотказуемость: Нарушение свойства неотказуемости — отказ отправителя или получателя от факта отправки/получения письма.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Спам/Фишинг: Спам (засорение почтовых ящиков) и фишинг (завладение учетными данными пользователя).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Причина уязвимости: Изначально почтовая служба Интернета, основанная на протоколе SMTP, не поддерживала никаких механизмов защиты, и текст сообщения передавался в открытом виде.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Аутентификация отправителя</a:t>
            </a:r>
            <a:endParaRPr/>
          </a:p>
        </p:txBody>
      </p:sp>
      <p:sp>
        <p:nvSpPr>
          <p:cNvPr id="941" name="Google Shape;941;p159"/>
          <p:cNvSpPr txBox="1"/>
          <p:nvPr>
            <p:ph idx="1" type="body"/>
          </p:nvPr>
        </p:nvSpPr>
        <p:spPr>
          <a:xfrm>
            <a:off x="23955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Существует три основных метода аутентификации отправителя почтового сообщения: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1. Ограничение отправителей провайдером услуг (Не строгая аутентификация)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Принцип:</a:t>
            </a:r>
            <a:r>
              <a:rPr lang="ru" sz="1100">
                <a:solidFill>
                  <a:schemeClr val="dk1"/>
                </a:solidFill>
              </a:rPr>
              <a:t> Почтовый сервер провайдера принимает по протоколу </a:t>
            </a:r>
            <a:r>
              <a:rPr b="1" lang="ru" sz="1100">
                <a:solidFill>
                  <a:schemeClr val="dk1"/>
                </a:solidFill>
              </a:rPr>
              <a:t>SMTP</a:t>
            </a:r>
            <a:r>
              <a:rPr lang="ru" sz="1100">
                <a:solidFill>
                  <a:schemeClr val="dk1"/>
                </a:solidFill>
              </a:rPr>
              <a:t> только те письма, которые отправлены </a:t>
            </a:r>
            <a:r>
              <a:rPr b="1" lang="ru" sz="1100">
                <a:solidFill>
                  <a:schemeClr val="dk1"/>
                </a:solidFill>
              </a:rPr>
              <a:t>его клиентами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Проверка:</a:t>
            </a:r>
            <a:r>
              <a:rPr lang="ru" sz="1100">
                <a:solidFill>
                  <a:schemeClr val="dk1"/>
                </a:solidFill>
              </a:rPr>
              <a:t> Принадлежность отправителя проверяется по его </a:t>
            </a:r>
            <a:r>
              <a:rPr b="1" lang="ru" sz="1100">
                <a:solidFill>
                  <a:schemeClr val="dk1"/>
                </a:solidFill>
              </a:rPr>
              <a:t>IP-адресу</a:t>
            </a:r>
            <a:r>
              <a:rPr lang="ru" sz="1100">
                <a:solidFill>
                  <a:schemeClr val="dk1"/>
                </a:solidFill>
              </a:rPr>
              <a:t> — адрес должен принадлежать пулу, которым владеет провайдер.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Дополнительное ограничение:</a:t>
            </a:r>
            <a:r>
              <a:rPr lang="ru" sz="1100">
                <a:solidFill>
                  <a:schemeClr val="dk1"/>
                </a:solidFill>
              </a:rPr>
              <a:t> Некоторые провайдеры </a:t>
            </a:r>
            <a:r>
              <a:rPr b="1" lang="ru" sz="1100">
                <a:solidFill>
                  <a:schemeClr val="dk1"/>
                </a:solidFill>
              </a:rPr>
              <a:t>блокируют соединения на порт 25</a:t>
            </a:r>
            <a:r>
              <a:rPr lang="ru" sz="1100">
                <a:solidFill>
                  <a:schemeClr val="dk1"/>
                </a:solidFill>
              </a:rPr>
              <a:t> от клиентских компьютеров, если они направлены не к почтовому серверу самого провайдера (взаимная защита от чужих пользователей и </a:t>
            </a:r>
            <a:r>
              <a:rPr b="1" lang="ru" sz="1100">
                <a:solidFill>
                  <a:schemeClr val="dk1"/>
                </a:solidFill>
              </a:rPr>
              <a:t>привязка пользователей</a:t>
            </a:r>
            <a:r>
              <a:rPr lang="ru" sz="1100">
                <a:solidFill>
                  <a:schemeClr val="dk1"/>
                </a:solidFill>
              </a:rPr>
              <a:t>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Эффективность:</a:t>
            </a:r>
            <a:r>
              <a:rPr lang="ru" sz="1100">
                <a:solidFill>
                  <a:schemeClr val="dk1"/>
                </a:solidFill>
              </a:rPr>
              <a:t> Этот метод </a:t>
            </a:r>
            <a:r>
              <a:rPr b="1" lang="ru" sz="1100">
                <a:solidFill>
                  <a:schemeClr val="dk1"/>
                </a:solidFill>
              </a:rPr>
              <a:t>не гарантирует получателю аутентичности отправителя</a:t>
            </a:r>
            <a:r>
              <a:rPr lang="ru" sz="1100">
                <a:solidFill>
                  <a:schemeClr val="dk1"/>
                </a:solidFill>
              </a:rPr>
              <a:t>, но </a:t>
            </a:r>
            <a:r>
              <a:rPr b="1" lang="ru" sz="1100">
                <a:solidFill>
                  <a:schemeClr val="dk1"/>
                </a:solidFill>
              </a:rPr>
              <a:t>защищает провайдера от спама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Аутентификация отправителя провайдером услуг</a:t>
            </a:r>
            <a:endParaRPr/>
          </a:p>
        </p:txBody>
      </p:sp>
      <p:sp>
        <p:nvSpPr>
          <p:cNvPr id="947" name="Google Shape;947;p160"/>
          <p:cNvSpPr txBox="1"/>
          <p:nvPr>
            <p:ph idx="1" type="body"/>
          </p:nvPr>
        </p:nvSpPr>
        <p:spPr>
          <a:xfrm>
            <a:off x="23955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ru" sz="1500">
                <a:solidFill>
                  <a:schemeClr val="dk1"/>
                </a:solidFill>
              </a:rPr>
              <a:t>Механизм:</a:t>
            </a:r>
            <a:r>
              <a:rPr lang="ru" sz="1500">
                <a:solidFill>
                  <a:schemeClr val="dk1"/>
                </a:solidFill>
              </a:rPr>
              <a:t> Использует расширение протокола SMTP — </a:t>
            </a:r>
            <a:r>
              <a:rPr b="1" lang="ru" sz="1500">
                <a:solidFill>
                  <a:schemeClr val="dk1"/>
                </a:solidFill>
              </a:rPr>
              <a:t>SMTP AUTH</a:t>
            </a:r>
            <a:r>
              <a:rPr lang="ru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ru" sz="1500">
                <a:solidFill>
                  <a:schemeClr val="dk1"/>
                </a:solidFill>
              </a:rPr>
              <a:t>Процедура:</a:t>
            </a:r>
            <a:r>
              <a:rPr lang="ru" sz="1500">
                <a:solidFill>
                  <a:schemeClr val="dk1"/>
                </a:solidFill>
              </a:rPr>
              <a:t> Описывает процедуру аутентификации пользователя при отправке сообщения </a:t>
            </a:r>
            <a:r>
              <a:rPr b="1" lang="ru" sz="1500">
                <a:solidFill>
                  <a:schemeClr val="dk1"/>
                </a:solidFill>
              </a:rPr>
              <a:t>агентом пользователя серверу провайдера</a:t>
            </a:r>
            <a:r>
              <a:rPr lang="ru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ru" sz="1500">
                <a:solidFill>
                  <a:schemeClr val="dk1"/>
                </a:solidFill>
              </a:rPr>
              <a:t>Начало сеанса:</a:t>
            </a:r>
            <a:r>
              <a:rPr lang="ru" sz="1500">
                <a:solidFill>
                  <a:schemeClr val="dk1"/>
                </a:solidFill>
              </a:rPr>
              <a:t> В начале SMTP-сеанса сервер и агент договариваются о методе аутентификации (например, </a:t>
            </a:r>
            <a:r>
              <a:rPr b="1" lang="ru" sz="1500">
                <a:solidFill>
                  <a:schemeClr val="dk1"/>
                </a:solidFill>
              </a:rPr>
              <a:t>открытый пароль</a:t>
            </a:r>
            <a:r>
              <a:rPr lang="ru" sz="1500">
                <a:solidFill>
                  <a:schemeClr val="dk1"/>
                </a:solidFill>
              </a:rPr>
              <a:t> по защищенному каналу SSL или </a:t>
            </a:r>
            <a:r>
              <a:rPr b="1" lang="ru" sz="1500">
                <a:solidFill>
                  <a:schemeClr val="dk1"/>
                </a:solidFill>
              </a:rPr>
              <a:t>аутентификация на основе слова-вызова</a:t>
            </a:r>
            <a:r>
              <a:rPr lang="ru" sz="1500">
                <a:solidFill>
                  <a:schemeClr val="dk1"/>
                </a:solidFill>
              </a:rPr>
              <a:t>).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ru" sz="1500">
                <a:solidFill>
                  <a:schemeClr val="dk1"/>
                </a:solidFill>
              </a:rPr>
              <a:t>Преимущества:</a:t>
            </a:r>
            <a:r>
              <a:rPr lang="ru" sz="1500">
                <a:solidFill>
                  <a:schemeClr val="dk1"/>
                </a:solidFill>
              </a:rPr>
              <a:t> Решает многие проблемы: защищает провайдера от спама, позволяет решить проблему </a:t>
            </a:r>
            <a:r>
              <a:rPr b="1" lang="ru" sz="1500">
                <a:solidFill>
                  <a:schemeClr val="dk1"/>
                </a:solidFill>
              </a:rPr>
              <a:t>неотказуемости отправителя</a:t>
            </a:r>
            <a:r>
              <a:rPr lang="ru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ru" sz="1500">
                <a:solidFill>
                  <a:schemeClr val="dk1"/>
                </a:solidFill>
              </a:rPr>
              <a:t>Недостаток:</a:t>
            </a:r>
            <a:r>
              <a:rPr lang="ru" sz="1500">
                <a:solidFill>
                  <a:schemeClr val="dk1"/>
                </a:solidFill>
              </a:rPr>
              <a:t> При дальнейшей передаче </a:t>
            </a:r>
            <a:r>
              <a:rPr b="1" lang="ru" sz="1500">
                <a:solidFill>
                  <a:schemeClr val="dk1"/>
                </a:solidFill>
              </a:rPr>
              <a:t>информация об аутентичности пользователя теряется</a:t>
            </a:r>
            <a:r>
              <a:rPr lang="ru" sz="1500">
                <a:solidFill>
                  <a:schemeClr val="dk1"/>
                </a:solidFill>
              </a:rPr>
              <a:t>. Отправитель должен полагаться на добросовестность провайдера, и сохраняется риск </a:t>
            </a:r>
            <a:r>
              <a:rPr b="1" lang="ru" sz="1500">
                <a:solidFill>
                  <a:schemeClr val="dk1"/>
                </a:solidFill>
              </a:rPr>
              <a:t>атаки «человек посередине»</a:t>
            </a:r>
            <a:r>
              <a:rPr lang="ru" sz="1500">
                <a:solidFill>
                  <a:schemeClr val="dk1"/>
                </a:solidFill>
              </a:rPr>
              <a:t> при передаче сообщения к почтовому серверу получателя.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Аутентификация отправителя н</a:t>
            </a:r>
            <a:r>
              <a:rPr lang="ru"/>
              <a:t>а основе его личного сертификата</a:t>
            </a:r>
            <a:endParaRPr/>
          </a:p>
        </p:txBody>
      </p:sp>
      <p:sp>
        <p:nvSpPr>
          <p:cNvPr id="953" name="Google Shape;953;p161"/>
          <p:cNvSpPr txBox="1"/>
          <p:nvPr>
            <p:ph idx="1" type="body"/>
          </p:nvPr>
        </p:nvSpPr>
        <p:spPr>
          <a:xfrm>
            <a:off x="221500" y="1441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Принцип:</a:t>
            </a:r>
            <a:r>
              <a:rPr lang="ru" sz="1100">
                <a:solidFill>
                  <a:schemeClr val="dk1"/>
                </a:solidFill>
              </a:rPr>
              <a:t> Работает </a:t>
            </a:r>
            <a:r>
              <a:rPr b="1" lang="ru" sz="1100">
                <a:solidFill>
                  <a:schemeClr val="dk1"/>
                </a:solidFill>
              </a:rPr>
              <a:t>«из конца в конец»</a:t>
            </a:r>
            <a:r>
              <a:rPr lang="ru" sz="1100">
                <a:solidFill>
                  <a:schemeClr val="dk1"/>
                </a:solidFill>
              </a:rPr>
              <a:t> (</a:t>
            </a:r>
            <a:r>
              <a:rPr b="1" lang="ru" sz="1100">
                <a:solidFill>
                  <a:schemeClr val="dk1"/>
                </a:solidFill>
              </a:rPr>
              <a:t>end-to-end</a:t>
            </a:r>
            <a:r>
              <a:rPr lang="ru" sz="1100">
                <a:solidFill>
                  <a:schemeClr val="dk1"/>
                </a:solidFill>
              </a:rPr>
              <a:t>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Механизм:</a:t>
            </a:r>
            <a:r>
              <a:rPr lang="ru" sz="1100">
                <a:solidFill>
                  <a:schemeClr val="dk1"/>
                </a:solidFill>
              </a:rPr>
              <a:t> Сообщение подписывается </a:t>
            </a:r>
            <a:r>
              <a:rPr b="1" lang="ru" sz="1100">
                <a:solidFill>
                  <a:schemeClr val="dk1"/>
                </a:solidFill>
              </a:rPr>
              <a:t>цифровой подписью отправителя</a:t>
            </a:r>
            <a:r>
              <a:rPr lang="ru" sz="1100">
                <a:solidFill>
                  <a:schemeClr val="dk1"/>
                </a:solidFill>
              </a:rPr>
              <a:t>, чей открытый ключ находится в его </a:t>
            </a:r>
            <a:r>
              <a:rPr b="1" lang="ru" sz="1100">
                <a:solidFill>
                  <a:schemeClr val="dk1"/>
                </a:solidFill>
              </a:rPr>
              <a:t>личном сертификате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Стандарты:</a:t>
            </a:r>
            <a:r>
              <a:rPr lang="ru" sz="1100">
                <a:solidFill>
                  <a:schemeClr val="dk1"/>
                </a:solidFill>
              </a:rPr>
              <a:t> Описано в расширении </a:t>
            </a:r>
            <a:r>
              <a:rPr b="1" lang="ru" sz="1100">
                <a:solidFill>
                  <a:schemeClr val="dk1"/>
                </a:solidFill>
              </a:rPr>
              <a:t>S/MIME</a:t>
            </a:r>
            <a:r>
              <a:rPr lang="ru" sz="1100">
                <a:solidFill>
                  <a:schemeClr val="dk1"/>
                </a:solidFill>
              </a:rPr>
              <a:t>, которое предусматривает использование стандартов цифровой подписи, например </a:t>
            </a:r>
            <a:r>
              <a:rPr b="1" lang="ru" sz="1100">
                <a:solidFill>
                  <a:schemeClr val="dk1"/>
                </a:solidFill>
              </a:rPr>
              <a:t>PKCS-7</a:t>
            </a:r>
            <a:r>
              <a:rPr lang="ru" sz="1100">
                <a:solidFill>
                  <a:schemeClr val="dk1"/>
                </a:solidFill>
              </a:rPr>
              <a:t> (RSA) или </a:t>
            </a:r>
            <a:r>
              <a:rPr b="1" lang="ru" sz="1100">
                <a:solidFill>
                  <a:schemeClr val="dk1"/>
                </a:solidFill>
              </a:rPr>
              <a:t>PGP</a:t>
            </a:r>
            <a:r>
              <a:rPr lang="ru" sz="1100">
                <a:solidFill>
                  <a:schemeClr val="dk1"/>
                </a:solidFill>
              </a:rPr>
              <a:t> (Pretty Good Privacy).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</a:rPr>
              <a:t>Решаемые задачи: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Получатель может проверить </a:t>
            </a:r>
            <a:r>
              <a:rPr b="1" lang="ru" sz="1100">
                <a:solidFill>
                  <a:schemeClr val="dk1"/>
                </a:solidFill>
              </a:rPr>
              <a:t>аутентичность отправителя</a:t>
            </a:r>
            <a:r>
              <a:rPr lang="ru" sz="1100">
                <a:solidFill>
                  <a:schemeClr val="dk1"/>
                </a:solidFill>
              </a:rPr>
              <a:t> и </a:t>
            </a:r>
            <a:r>
              <a:rPr b="1" lang="ru" sz="1100">
                <a:solidFill>
                  <a:schemeClr val="dk1"/>
                </a:solidFill>
              </a:rPr>
              <a:t>целостность сообщения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Отправитель </a:t>
            </a:r>
            <a:r>
              <a:rPr b="1" lang="ru" sz="1100">
                <a:solidFill>
                  <a:schemeClr val="dk1"/>
                </a:solidFill>
              </a:rPr>
              <a:t>не может отказаться от факта отправки письма</a:t>
            </a:r>
            <a:r>
              <a:rPr lang="ru" sz="1100">
                <a:solidFill>
                  <a:schemeClr val="dk1"/>
                </a:solidFill>
              </a:rPr>
              <a:t> (</a:t>
            </a:r>
            <a:r>
              <a:rPr b="1" lang="ru" sz="1100">
                <a:solidFill>
                  <a:schemeClr val="dk1"/>
                </a:solidFill>
              </a:rPr>
              <a:t>неотказуемость</a:t>
            </a:r>
            <a:r>
              <a:rPr lang="ru" sz="1100">
                <a:solidFill>
                  <a:schemeClr val="dk1"/>
                </a:solidFill>
              </a:rPr>
              <a:t>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Подпись квитанции о получении/чтении письма делает </a:t>
            </a:r>
            <a:r>
              <a:rPr b="1" lang="ru" sz="1100">
                <a:solidFill>
                  <a:schemeClr val="dk1"/>
                </a:solidFill>
              </a:rPr>
              <a:t>невозможным отказ получателя от факта получения письма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</a:rPr>
              <a:t>Состав цифровой подписи S/MIME (PKCS-7):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Первая часть:</a:t>
            </a:r>
            <a:r>
              <a:rPr lang="ru" sz="1100">
                <a:solidFill>
                  <a:schemeClr val="dk1"/>
                </a:solidFill>
              </a:rPr>
              <a:t> Описывает используемый стандарт цифровой подписи (</a:t>
            </a:r>
            <a:r>
              <a:rPr b="1" lang="ru" sz="1100">
                <a:solidFill>
                  <a:schemeClr val="dk1"/>
                </a:solidFill>
              </a:rPr>
              <a:t>протокол</a:t>
            </a:r>
            <a:r>
              <a:rPr lang="ru" sz="1100">
                <a:solidFill>
                  <a:schemeClr val="dk1"/>
                </a:solidFill>
              </a:rPr>
              <a:t>) и примененную </a:t>
            </a:r>
            <a:r>
              <a:rPr b="1" lang="ru" sz="1100">
                <a:solidFill>
                  <a:schemeClr val="dk1"/>
                </a:solidFill>
              </a:rPr>
              <a:t>хеш-функцию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Вторая часть (приложение):</a:t>
            </a:r>
            <a:r>
              <a:rPr lang="ru" sz="1100">
                <a:solidFill>
                  <a:schemeClr val="dk1"/>
                </a:solidFill>
              </a:rPr>
              <a:t> Сама </a:t>
            </a:r>
            <a:r>
              <a:rPr b="1" lang="ru" sz="1100">
                <a:solidFill>
                  <a:schemeClr val="dk1"/>
                </a:solidFill>
              </a:rPr>
              <a:t>цифровая подпись</a:t>
            </a:r>
            <a:r>
              <a:rPr lang="ru" sz="1100">
                <a:solidFill>
                  <a:schemeClr val="dk1"/>
                </a:solidFill>
              </a:rPr>
              <a:t>, охватывающая все части сообщения.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Сертификат:</a:t>
            </a:r>
            <a:r>
              <a:rPr lang="ru" sz="1100">
                <a:solidFill>
                  <a:schemeClr val="dk1"/>
                </a:solidFill>
              </a:rPr>
              <a:t> Цифровой сертификат, выданный </a:t>
            </a:r>
            <a:r>
              <a:rPr b="1" lang="ru" sz="1100">
                <a:solidFill>
                  <a:schemeClr val="dk1"/>
                </a:solidFill>
              </a:rPr>
              <a:t>сертифицирующим центром (PKI)</a:t>
            </a:r>
            <a:r>
              <a:rPr lang="ru" sz="1100">
                <a:solidFill>
                  <a:schemeClr val="dk1"/>
                </a:solidFill>
              </a:rPr>
              <a:t>, удостоверяет принадлежность открытого ключа отправителю и </a:t>
            </a:r>
            <a:r>
              <a:rPr b="1" lang="ru" sz="1100">
                <a:solidFill>
                  <a:schemeClr val="dk1"/>
                </a:solidFill>
              </a:rPr>
              <a:t>является частью подписи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" name="Google Shape;137;p27"/>
          <p:cNvGraphicFramePr/>
          <p:nvPr/>
        </p:nvGraphicFramePr>
        <p:xfrm>
          <a:off x="313800" y="48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{486A74B8-9953-44E7-AA42-A33A07BBF0F7}</a:tableStyleId>
              </a:tblPr>
              <a:tblGrid>
                <a:gridCol w="2864750"/>
                <a:gridCol w="2864750"/>
                <a:gridCol w="2864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Вариант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Суть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Пример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Принятие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Касается неизбежных атак, наносящих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приемлемый ущерб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Признание, что восстановление после мелкого сбоя — часть рабочего процесса.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Устранение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Сведение риска на нет устранением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уязвимости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(патч, открытый код) или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угрозы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(установка антивируса).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Замена примитивного пароля или устранение ошибки в коде.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Снижение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Действия, предпринимаемые для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уменьшения вероятности или ущерба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, если риск невозможно устранить.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Введение строгих требований к длине и сменяемости паролей для снижения риска подбора.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Перенаправление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Передача риска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третьей стороне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(например, страховой компании).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Страхование от крупного финансового ущерба из-за кибератаки.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Аутентификация отправителя на основе его личного сертификата</a:t>
            </a:r>
            <a:endParaRPr/>
          </a:p>
        </p:txBody>
      </p:sp>
      <p:graphicFrame>
        <p:nvGraphicFramePr>
          <p:cNvPr id="959" name="Google Shape;959;p162"/>
          <p:cNvGraphicFramePr/>
          <p:nvPr/>
        </p:nvGraphicFramePr>
        <p:xfrm>
          <a:off x="945600" y="160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{486A74B8-9953-44E7-AA42-A33A07BBF0F7}</a:tableStyleId>
              </a:tblPr>
              <a:tblGrid>
                <a:gridCol w="2419900"/>
                <a:gridCol w="2413000"/>
                <a:gridCol w="2413000"/>
              </a:tblGrid>
              <a:tr h="362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solidFill>
                            <a:schemeClr val="dk1"/>
                          </a:solidFill>
                        </a:rPr>
                        <a:t>Аспект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solidFill>
                            <a:schemeClr val="dk1"/>
                          </a:solidFill>
                        </a:rPr>
                        <a:t>PKCS-7 (S/MIME)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solidFill>
                            <a:schemeClr val="dk1"/>
                          </a:solidFill>
                        </a:rPr>
                        <a:t>PGP (Pretty Good Privacy)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91425" marL="914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Проверка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Почтовые клиенты автоматически проверяют подлинность сертификата с помощью иерархии доверенных корневых центров сертификации.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Принадлежность открытого ключа отправителю должна быть подтверждена заранее, до получения письма.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91425" marL="914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Реакция клиента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При положительной проверке — обычное сообщение (с пометкой «подписано»). При отрицательной — предупреждение пользователю.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Открытые ключи доверенных отправителей должны храниться в хранилище, доступном клиенту получателя.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91425" marL="914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Модель доверия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Использует публичную структуру PKI (Public Key Infrastructure).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Использует понятие «паутины доверия» (Web of Trust). Пользователь волен сам решать, каким образом проверять принадлежность открытого ключа другому пользователю.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91425" marL="914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Историческая роль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PKCS-7 (RSA) является одним из стандартов S/MIME.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PGP была первой системой цифровой подписи и шифрования почтовых сообщений Интернета.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91425" marL="914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Шифрование содержимого письма</a:t>
            </a:r>
            <a:endParaRPr/>
          </a:p>
        </p:txBody>
      </p:sp>
      <p:sp>
        <p:nvSpPr>
          <p:cNvPr id="965" name="Google Shape;965;p1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Шифрование содержимого электронной почты может быть реализовано двумя основными способами: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1. Шифрование «Из конца в конец» (End-to-End)</a:t>
            </a:r>
            <a:endParaRPr b="1" sz="13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Принцип:</a:t>
            </a:r>
            <a:r>
              <a:rPr lang="ru" sz="1100">
                <a:solidFill>
                  <a:schemeClr val="dk1"/>
                </a:solidFill>
              </a:rPr>
              <a:t> Этот метод, предусмотренный спецификацией </a:t>
            </a:r>
            <a:r>
              <a:rPr b="1" lang="ru" sz="1100">
                <a:solidFill>
                  <a:schemeClr val="dk1"/>
                </a:solidFill>
              </a:rPr>
              <a:t>S/MIME</a:t>
            </a:r>
            <a:r>
              <a:rPr lang="ru" sz="1100">
                <a:solidFill>
                  <a:schemeClr val="dk1"/>
                </a:solidFill>
              </a:rPr>
              <a:t>, гарантирует конфиденциальность всего сообщения на протяжении его маршрута.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Механизм:</a:t>
            </a:r>
            <a:r>
              <a:rPr lang="ru" sz="1100">
                <a:solidFill>
                  <a:schemeClr val="dk1"/>
                </a:solidFill>
              </a:rPr>
              <a:t> S/MIME определяет способ шифрования </a:t>
            </a:r>
            <a:r>
              <a:rPr b="1" lang="ru" sz="1100">
                <a:solidFill>
                  <a:schemeClr val="dk1"/>
                </a:solidFill>
              </a:rPr>
              <a:t>определенной части составного сообщения вместе с ее заголовком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Стандарты:</a:t>
            </a:r>
            <a:r>
              <a:rPr lang="ru" sz="1100">
                <a:solidFill>
                  <a:schemeClr val="dk1"/>
                </a:solidFill>
              </a:rPr>
              <a:t> В рамках S/MIME для шифрования используются технологии </a:t>
            </a:r>
            <a:r>
              <a:rPr b="1" lang="ru" sz="1100">
                <a:solidFill>
                  <a:schemeClr val="dk1"/>
                </a:solidFill>
              </a:rPr>
              <a:t>PKCS-7 и PGP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Формат сообщения:</a:t>
            </a:r>
            <a:r>
              <a:rPr lang="ru" sz="1100">
                <a:solidFill>
                  <a:schemeClr val="dk1"/>
                </a:solidFill>
              </a:rPr>
              <a:t> Для передачи шифрованного сообщения требуются две части: первая описывает </a:t>
            </a:r>
            <a:r>
              <a:rPr b="1" lang="ru" sz="1100">
                <a:solidFill>
                  <a:schemeClr val="dk1"/>
                </a:solidFill>
              </a:rPr>
              <a:t>факт шифрования и его способ</a:t>
            </a:r>
            <a:r>
              <a:rPr lang="ru" sz="1100">
                <a:solidFill>
                  <a:schemeClr val="dk1"/>
                </a:solidFill>
              </a:rPr>
              <a:t>, а вторая, являясь приложением, содержит </a:t>
            </a:r>
            <a:r>
              <a:rPr b="1" lang="ru" sz="1100">
                <a:solidFill>
                  <a:schemeClr val="dk1"/>
                </a:solidFill>
              </a:rPr>
              <a:t>зашифрованную исходную часть сообщения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2. Шифрование на отдельных участках</a:t>
            </a:r>
            <a:endParaRPr b="1" sz="13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Принцип:</a:t>
            </a:r>
            <a:r>
              <a:rPr lang="ru" sz="1100">
                <a:solidFill>
                  <a:schemeClr val="dk1"/>
                </a:solidFill>
              </a:rPr>
              <a:t> Шифрование происходит только </a:t>
            </a:r>
            <a:r>
              <a:rPr b="1" lang="ru" sz="1100">
                <a:solidFill>
                  <a:schemeClr val="dk1"/>
                </a:solidFill>
              </a:rPr>
              <a:t>между двумя непосредственно общающимися сторонами</a:t>
            </a:r>
            <a:r>
              <a:rPr lang="ru" sz="1100">
                <a:solidFill>
                  <a:schemeClr val="dk1"/>
                </a:solidFill>
              </a:rPr>
              <a:t> на отдельных участках маршрута (например, между агентом пользователя и его почтовым сервером).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Средства:</a:t>
            </a:r>
            <a:r>
              <a:rPr lang="ru" sz="1100">
                <a:solidFill>
                  <a:schemeClr val="dk1"/>
                </a:solidFill>
              </a:rPr>
              <a:t> Чаще всего для создания защищенного канала используются технологии </a:t>
            </a:r>
            <a:r>
              <a:rPr b="1" lang="ru" sz="1100">
                <a:solidFill>
                  <a:schemeClr val="dk1"/>
                </a:solidFill>
              </a:rPr>
              <a:t>IPSec или SSL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Ограничение:</a:t>
            </a:r>
            <a:r>
              <a:rPr lang="ru" sz="1100">
                <a:solidFill>
                  <a:schemeClr val="dk1"/>
                </a:solidFill>
              </a:rPr>
              <a:t> Этот способ </a:t>
            </a:r>
            <a:r>
              <a:rPr b="1" lang="ru" sz="1100">
                <a:solidFill>
                  <a:schemeClr val="dk1"/>
                </a:solidFill>
              </a:rPr>
              <a:t>не гарантирует конфиденциальности сообщения на всем пути</a:t>
            </a:r>
            <a:r>
              <a:rPr lang="ru" sz="1100">
                <a:solidFill>
                  <a:schemeClr val="dk1"/>
                </a:solidFill>
              </a:rPr>
              <a:t>, так как другие участки маршрута могут не использовать защищенный канал. </a:t>
            </a:r>
            <a:r>
              <a:rPr b="1" lang="ru" sz="1100">
                <a:solidFill>
                  <a:schemeClr val="dk1"/>
                </a:solidFill>
              </a:rPr>
              <a:t>Протокола общей координации</a:t>
            </a:r>
            <a:r>
              <a:rPr lang="ru" sz="1100">
                <a:solidFill>
                  <a:schemeClr val="dk1"/>
                </a:solidFill>
              </a:rPr>
              <a:t> участников распределенной схемы передачи писем на данный момент не существует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Защита метаданных пользователя</a:t>
            </a:r>
            <a:endParaRPr/>
          </a:p>
        </p:txBody>
      </p:sp>
      <p:sp>
        <p:nvSpPr>
          <p:cNvPr id="971" name="Google Shape;971;p1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</a:rPr>
              <a:t>Метаданные электронной почты</a:t>
            </a:r>
            <a:r>
              <a:rPr lang="ru" sz="1100">
                <a:solidFill>
                  <a:schemeClr val="dk1"/>
                </a:solidFill>
              </a:rPr>
              <a:t> — это характеристики сообщений, которые, не передавая само содержимое, дают </a:t>
            </a:r>
            <a:r>
              <a:rPr b="1" lang="ru" sz="1100">
                <a:solidFill>
                  <a:schemeClr val="dk1"/>
                </a:solidFill>
              </a:rPr>
              <a:t>детальную картину о деятельности пользователя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Что относится к метаданным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К метаданным относят:</a:t>
            </a:r>
            <a:endParaRPr sz="1100">
              <a:solidFill>
                <a:schemeClr val="dk1"/>
              </a:solidFill>
            </a:endParaRPr>
          </a:p>
          <a:p>
            <a:pPr indent="-28797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Адреса и IP-адреса</a:t>
            </a:r>
            <a:r>
              <a:rPr lang="ru" sz="1100">
                <a:solidFill>
                  <a:schemeClr val="dk1"/>
                </a:solidFill>
              </a:rPr>
              <a:t> отправителя и получателя.</a:t>
            </a:r>
            <a:endParaRPr sz="1100">
              <a:solidFill>
                <a:schemeClr val="dk1"/>
              </a:solidFill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Дату, время, временную зону</a:t>
            </a:r>
            <a:r>
              <a:rPr lang="ru" sz="1100">
                <a:solidFill>
                  <a:schemeClr val="dk1"/>
                </a:solidFill>
              </a:rPr>
              <a:t> отправки/получения.</a:t>
            </a:r>
            <a:endParaRPr sz="1100">
              <a:solidFill>
                <a:schemeClr val="dk1"/>
              </a:solidFill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Тему письма</a:t>
            </a:r>
            <a:r>
              <a:rPr lang="ru" sz="1100">
                <a:solidFill>
                  <a:schemeClr val="dk1"/>
                </a:solidFill>
              </a:rPr>
              <a:t>, статус сообщения и уникальный идентификатор.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Почему метаданные — это угроза</a:t>
            </a:r>
            <a:endParaRPr b="1" sz="1300">
              <a:solidFill>
                <a:schemeClr val="dk1"/>
              </a:solidFill>
            </a:endParaRPr>
          </a:p>
          <a:p>
            <a:pPr indent="-28797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ru" sz="1100">
                <a:solidFill>
                  <a:schemeClr val="dk1"/>
                </a:solidFill>
              </a:rPr>
              <a:t>Слабая законодательная защита:</a:t>
            </a:r>
            <a:r>
              <a:rPr lang="ru" sz="1100">
                <a:solidFill>
                  <a:schemeClr val="dk1"/>
                </a:solidFill>
              </a:rPr>
              <a:t> Законодательства большинства стран </a:t>
            </a:r>
            <a:r>
              <a:rPr b="1" lang="ru" sz="1100">
                <a:solidFill>
                  <a:schemeClr val="dk1"/>
                </a:solidFill>
              </a:rPr>
              <a:t>защищают метаданные в намного меньшей степени</a:t>
            </a:r>
            <a:r>
              <a:rPr lang="ru" sz="1100">
                <a:solidFill>
                  <a:schemeClr val="dk1"/>
                </a:solidFill>
              </a:rPr>
              <a:t>, чем само содержимое сообщений.</a:t>
            </a:r>
            <a:endParaRPr sz="1100">
              <a:solidFill>
                <a:schemeClr val="dk1"/>
              </a:solidFill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ru" sz="1100">
                <a:solidFill>
                  <a:schemeClr val="dk1"/>
                </a:solidFill>
              </a:rPr>
              <a:t>Легкость сбора и привязки к пользователю:</a:t>
            </a:r>
            <a:r>
              <a:rPr lang="ru" sz="1100">
                <a:solidFill>
                  <a:schemeClr val="dk1"/>
                </a:solidFill>
              </a:rPr>
              <a:t> Метаданные хранятся не только на компьютерах пользователей, но и в </a:t>
            </a:r>
            <a:r>
              <a:rPr b="1" lang="ru" sz="1100">
                <a:solidFill>
                  <a:schemeClr val="dk1"/>
                </a:solidFill>
              </a:rPr>
              <a:t>журналах почтовых серверов</a:t>
            </a:r>
            <a:r>
              <a:rPr lang="ru" sz="1100">
                <a:solidFill>
                  <a:schemeClr val="dk1"/>
                </a:solidFill>
              </a:rPr>
              <a:t>, которые передавали эти сообщения.</a:t>
            </a:r>
            <a:endParaRPr sz="1100">
              <a:solidFill>
                <a:schemeClr val="dk1"/>
              </a:solidFill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ru" sz="1100">
                <a:solidFill>
                  <a:schemeClr val="dk1"/>
                </a:solidFill>
              </a:rPr>
              <a:t>Привязка к серверу:</a:t>
            </a:r>
            <a:r>
              <a:rPr lang="ru" sz="1100">
                <a:solidFill>
                  <a:schemeClr val="dk1"/>
                </a:solidFill>
              </a:rPr>
              <a:t> Пользователи почты </a:t>
            </a:r>
            <a:r>
              <a:rPr b="1" lang="ru" sz="1100">
                <a:solidFill>
                  <a:schemeClr val="dk1"/>
                </a:solidFill>
              </a:rPr>
              <a:t>"привязаны" к определенным почтовым серверам</a:t>
            </a:r>
            <a:r>
              <a:rPr lang="ru" sz="1100">
                <a:solidFill>
                  <a:schemeClr val="dk1"/>
                </a:solidFill>
              </a:rPr>
              <a:t> (домашнего провайдера, корпоративный или публичный), что позволяет легко найти следы их активности.</a:t>
            </a:r>
            <a:endParaRPr sz="1100">
              <a:solidFill>
                <a:schemeClr val="dk1"/>
              </a:solidFill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100">
                <a:solidFill>
                  <a:schemeClr val="dk1"/>
                </a:solidFill>
              </a:rPr>
              <a:t>Вывод:</a:t>
            </a:r>
            <a:r>
              <a:rPr lang="ru" sz="1100">
                <a:solidFill>
                  <a:schemeClr val="dk1"/>
                </a:solidFill>
              </a:rPr>
              <a:t> Сбор метаданных может дать детальную картину о деятельности пользователя, </a:t>
            </a:r>
            <a:r>
              <a:rPr b="1" lang="ru" sz="1100">
                <a:solidFill>
                  <a:schemeClr val="dk1"/>
                </a:solidFill>
              </a:rPr>
              <a:t>даже если он шифрует свои сообщения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О ценности метаданных: Дело Петреуса</a:t>
            </a:r>
            <a:endParaRPr/>
          </a:p>
        </p:txBody>
      </p:sp>
      <p:sp>
        <p:nvSpPr>
          <p:cNvPr id="977" name="Google Shape;977;p1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Дело генерала Дэвида Петреуса (бывшего директора ЦРУ) ярко иллюстрирует, как </a:t>
            </a:r>
            <a:r>
              <a:rPr b="1" lang="ru" sz="1100">
                <a:solidFill>
                  <a:schemeClr val="dk1"/>
                </a:solidFill>
              </a:rPr>
              <a:t>почтовые метаданные</a:t>
            </a:r>
            <a:r>
              <a:rPr lang="ru" sz="1100">
                <a:solidFill>
                  <a:schemeClr val="dk1"/>
                </a:solidFill>
              </a:rPr>
              <a:t> могут раскрыть личность пользователя, даже если принимаются меры по обеспечению безопасности.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Суть инцидента</a:t>
            </a:r>
            <a:endParaRPr b="1" sz="1300">
              <a:solidFill>
                <a:schemeClr val="dk1"/>
              </a:solidFill>
            </a:endParaRPr>
          </a:p>
          <a:p>
            <a:pPr indent="-272256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Ошибочная стратегия:</a:t>
            </a:r>
            <a:r>
              <a:rPr lang="ru" sz="1100">
                <a:solidFill>
                  <a:schemeClr val="dk1"/>
                </a:solidFill>
              </a:rPr>
              <a:t> Несмотря на свою осведомленность в вопросах безопасности, Петреус и его биограф Пола Бродвелл полагали, что анонимный аккаунт в Gmail будет безопасен, если они </a:t>
            </a:r>
            <a:r>
              <a:rPr b="1" lang="ru" sz="1100">
                <a:solidFill>
                  <a:schemeClr val="dk1"/>
                </a:solidFill>
              </a:rPr>
              <a:t>не будут отправлять письма, а только оставлять черновики</a:t>
            </a:r>
            <a:r>
              <a:rPr lang="ru" sz="1100">
                <a:solidFill>
                  <a:schemeClr val="dk1"/>
                </a:solidFill>
              </a:rPr>
              <a:t> на сервере.</a:t>
            </a:r>
            <a:endParaRPr sz="1100">
              <a:solidFill>
                <a:schemeClr val="dk1"/>
              </a:solidFill>
            </a:endParaRPr>
          </a:p>
          <a:p>
            <a:pPr indent="-27225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Инициация расследования:</a:t>
            </a:r>
            <a:r>
              <a:rPr lang="ru" sz="1100">
                <a:solidFill>
                  <a:schemeClr val="dk1"/>
                </a:solidFill>
              </a:rPr>
              <a:t> Расследование началось после того, как Бродвелл отправила угрожающие письма другому лицу, что привлекло внимание ФБР к анонимному аккаунту.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Роль метаданных в раскрытии</a:t>
            </a:r>
            <a:endParaRPr b="1" sz="1300">
              <a:solidFill>
                <a:schemeClr val="dk1"/>
              </a:solidFill>
            </a:endParaRPr>
          </a:p>
          <a:p>
            <a:pPr indent="-272256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Отсутствие "зацепок":</a:t>
            </a:r>
            <a:r>
              <a:rPr lang="ru" sz="1100">
                <a:solidFill>
                  <a:schemeClr val="dk1"/>
                </a:solidFill>
              </a:rPr>
              <a:t> Содержание писем не давало возможности установить автора.</a:t>
            </a:r>
            <a:endParaRPr sz="1100">
              <a:solidFill>
                <a:schemeClr val="dk1"/>
              </a:solidFill>
            </a:endParaRPr>
          </a:p>
          <a:p>
            <a:pPr indent="-27225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Ключевой метод ФБР:</a:t>
            </a:r>
            <a:r>
              <a:rPr lang="ru" sz="1100">
                <a:solidFill>
                  <a:schemeClr val="dk1"/>
                </a:solidFill>
              </a:rPr>
              <a:t> Агенты смогли выйти на след анонимного пользователя путем </a:t>
            </a:r>
            <a:r>
              <a:rPr b="1" lang="ru" sz="1100">
                <a:solidFill>
                  <a:schemeClr val="dk1"/>
                </a:solidFill>
              </a:rPr>
              <a:t>сопоставления данных логических входов</a:t>
            </a:r>
            <a:r>
              <a:rPr lang="ru" sz="1100">
                <a:solidFill>
                  <a:schemeClr val="dk1"/>
                </a:solidFill>
              </a:rPr>
              <a:t> анонима с </a:t>
            </a:r>
            <a:r>
              <a:rPr b="1" lang="ru" sz="1100">
                <a:solidFill>
                  <a:schemeClr val="dk1"/>
                </a:solidFill>
              </a:rPr>
              <a:t>перемещениями лиц из круга знакомых Петреуса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7225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Результат:</a:t>
            </a:r>
            <a:r>
              <a:rPr lang="ru" sz="1100">
                <a:solidFill>
                  <a:schemeClr val="dk1"/>
                </a:solidFill>
              </a:rPr>
              <a:t> Было выявлено, что </a:t>
            </a:r>
            <a:r>
              <a:rPr b="1" lang="ru" sz="1100">
                <a:solidFill>
                  <a:schemeClr val="dk1"/>
                </a:solidFill>
              </a:rPr>
              <a:t>IP-адреса анонима</a:t>
            </a:r>
            <a:r>
              <a:rPr lang="ru" sz="1100">
                <a:solidFill>
                  <a:schemeClr val="dk1"/>
                </a:solidFill>
              </a:rPr>
              <a:t> принадлежали </a:t>
            </a:r>
            <a:r>
              <a:rPr b="1" lang="ru" sz="1100">
                <a:solidFill>
                  <a:schemeClr val="dk1"/>
                </a:solidFill>
              </a:rPr>
              <a:t>гостиницам</a:t>
            </a:r>
            <a:r>
              <a:rPr lang="ru" sz="1100">
                <a:solidFill>
                  <a:schemeClr val="dk1"/>
                </a:solidFill>
              </a:rPr>
              <a:t>, в которых </a:t>
            </a:r>
            <a:r>
              <a:rPr b="1" lang="ru" sz="1100">
                <a:solidFill>
                  <a:schemeClr val="dk1"/>
                </a:solidFill>
              </a:rPr>
              <a:t>Пола Бродвелл останавливалась точно в те дни</a:t>
            </a:r>
            <a:r>
              <a:rPr lang="ru" sz="1100">
                <a:solidFill>
                  <a:schemeClr val="dk1"/>
                </a:solidFill>
              </a:rPr>
              <a:t>, когда происходил вход в аккаунт. Этого совпадения оказалось достаточно для начала дальнейшего расследования.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Общий вывод о метаданных</a:t>
            </a:r>
            <a:endParaRPr b="1" sz="1300">
              <a:solidFill>
                <a:schemeClr val="dk1"/>
              </a:solidFill>
            </a:endParaRPr>
          </a:p>
          <a:p>
            <a:pPr indent="-272256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Ценность для спецслужб:</a:t>
            </a:r>
            <a:r>
              <a:rPr lang="ru" sz="1100">
                <a:solidFill>
                  <a:schemeClr val="dk1"/>
                </a:solidFill>
              </a:rPr>
              <a:t> Спецслужбы хорошо понимают ценность метаданных. Например, одна из программ NSA, раскрытых Сноуденом, была связана именно с </a:t>
            </a:r>
            <a:r>
              <a:rPr b="1" lang="ru" sz="1100">
                <a:solidFill>
                  <a:schemeClr val="dk1"/>
                </a:solidFill>
              </a:rPr>
              <a:t>массовым сбором телефонных метаданных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7225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Законодательный пробел:</a:t>
            </a:r>
            <a:r>
              <a:rPr lang="ru" sz="1100">
                <a:solidFill>
                  <a:schemeClr val="dk1"/>
                </a:solidFill>
              </a:rPr>
              <a:t> Это происходит потому, что во многих странах </a:t>
            </a:r>
            <a:r>
              <a:rPr b="1" lang="ru" sz="1100">
                <a:solidFill>
                  <a:schemeClr val="dk1"/>
                </a:solidFill>
              </a:rPr>
              <a:t>законы, охраняющие приватность, запрещают прослушивание</a:t>
            </a:r>
            <a:r>
              <a:rPr lang="ru" sz="1100">
                <a:solidFill>
                  <a:schemeClr val="dk1"/>
                </a:solidFill>
              </a:rPr>
              <a:t> (содержание), </a:t>
            </a:r>
            <a:r>
              <a:rPr b="1" lang="ru" sz="1100">
                <a:solidFill>
                  <a:schemeClr val="dk1"/>
                </a:solidFill>
              </a:rPr>
              <a:t>но не запрещают собирать метаданные</a:t>
            </a:r>
            <a:r>
              <a:rPr lang="ru" sz="1100">
                <a:solidFill>
                  <a:schemeClr val="dk1"/>
                </a:solidFill>
              </a:rPr>
              <a:t> клиентов.</a:t>
            </a:r>
            <a:endParaRPr sz="1100">
              <a:solidFill>
                <a:schemeClr val="dk1"/>
              </a:solidFill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Спам</a:t>
            </a:r>
            <a:endParaRPr/>
          </a:p>
        </p:txBody>
      </p:sp>
      <p:sp>
        <p:nvSpPr>
          <p:cNvPr id="983" name="Google Shape;983;p1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Определение: Спам — засорение почтовых ящиков пользователей письмами, которые пользователи не просили или же не ожидали получить.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Вредоносность: Обычно спам состоит из рекламных сообщений.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976">
                <a:solidFill>
                  <a:schemeClr val="dk1"/>
                </a:solidFill>
              </a:rPr>
              <a:t>Атаки почтовых приложений </a:t>
            </a:r>
            <a:endParaRPr sz="2976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Исполняемый код: Вредоносный код может находиться в приложении почтового сообщения, например, в виде файла с расширением .exe.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Документы: Исполняемый код может быть в виде макроса или скрипта документа (например, MS Word или Excel), которые также могут получить доступ к ресурсам.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Тело сообщения: Вредоносный код может быть в теле сообщения (если оно написано на HTML) в виде JavaScript-скриптов или, что наиболее опасно, ActiveX-объектов.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Безопасность облачных сервисов</a:t>
            </a:r>
            <a:br>
              <a:rPr lang="ru"/>
            </a:br>
            <a:r>
              <a:rPr lang="ru"/>
              <a:t>Облачные вычисления как источник угрозы</a:t>
            </a:r>
            <a:endParaRPr/>
          </a:p>
        </p:txBody>
      </p:sp>
      <p:sp>
        <p:nvSpPr>
          <p:cNvPr id="989" name="Google Shape;989;p167"/>
          <p:cNvSpPr txBox="1"/>
          <p:nvPr>
            <p:ph idx="1" type="body"/>
          </p:nvPr>
        </p:nvSpPr>
        <p:spPr>
          <a:xfrm>
            <a:off x="311700" y="1404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Модель облачных вычислений принципиально отличается от традиционной корпоративной ИС: вместо построения и управления собственной системой, предприятие-клиент начинает пользоваться услугами </a:t>
            </a:r>
            <a:r>
              <a:rPr b="1" lang="ru" sz="1100">
                <a:solidFill>
                  <a:schemeClr val="dk1"/>
                </a:solidFill>
              </a:rPr>
              <a:t>посторонней организации-провайдера</a:t>
            </a:r>
            <a:r>
              <a:rPr lang="ru" sz="1100">
                <a:solidFill>
                  <a:schemeClr val="dk1"/>
                </a:solidFill>
              </a:rPr>
              <a:t>. Провайдер владеет всей инфраструктурой и управляет ею, отвечая, в том числе, и за </a:t>
            </a:r>
            <a:r>
              <a:rPr b="1" lang="ru" sz="1100">
                <a:solidFill>
                  <a:schemeClr val="dk1"/>
                </a:solidFill>
              </a:rPr>
              <a:t>безопасность данных</a:t>
            </a:r>
            <a:r>
              <a:rPr lang="ru" sz="1100">
                <a:solidFill>
                  <a:schemeClr val="dk1"/>
                </a:solidFill>
              </a:rPr>
              <a:t> клиента.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Проблема контроля и ответственности</a:t>
            </a:r>
            <a:endParaRPr b="1" sz="13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Ограниченный контроль:</a:t>
            </a:r>
            <a:r>
              <a:rPr lang="ru" sz="1100">
                <a:solidFill>
                  <a:schemeClr val="dk1"/>
                </a:solidFill>
              </a:rPr>
              <a:t> Предприятие-клиент имеет </a:t>
            </a:r>
            <a:r>
              <a:rPr b="1" lang="ru" sz="1100">
                <a:solidFill>
                  <a:schemeClr val="dk1"/>
                </a:solidFill>
              </a:rPr>
              <a:t>весьма ограниченный контроль</a:t>
            </a:r>
            <a:r>
              <a:rPr lang="ru" sz="1100">
                <a:solidFill>
                  <a:schemeClr val="dk1"/>
                </a:solidFill>
              </a:rPr>
              <a:t> над механизмами безопасности своих данных, хранящихся и обрабатываемых в облаке.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Модель SaaS:</a:t>
            </a:r>
            <a:r>
              <a:rPr lang="ru" sz="1100">
                <a:solidFill>
                  <a:schemeClr val="dk1"/>
                </a:solidFill>
              </a:rPr>
              <a:t> В модели </a:t>
            </a:r>
            <a:r>
              <a:rPr b="1" lang="ru" sz="1100">
                <a:solidFill>
                  <a:schemeClr val="dk1"/>
                </a:solidFill>
              </a:rPr>
              <a:t>SaaS</a:t>
            </a:r>
            <a:r>
              <a:rPr lang="ru" sz="1100">
                <a:solidFill>
                  <a:schemeClr val="dk1"/>
                </a:solidFill>
              </a:rPr>
              <a:t> (ПО как услуга) провайдер осуществляет защиту </a:t>
            </a:r>
            <a:r>
              <a:rPr b="1" lang="ru" sz="1100">
                <a:solidFill>
                  <a:schemeClr val="dk1"/>
                </a:solidFill>
              </a:rPr>
              <a:t>всех элементов</a:t>
            </a:r>
            <a:r>
              <a:rPr lang="ru" sz="1100">
                <a:solidFill>
                  <a:schemeClr val="dk1"/>
                </a:solidFill>
              </a:rPr>
              <a:t>, включая прикладные программы клиента. Клиент отвечает только за безопасность </a:t>
            </a:r>
            <a:r>
              <a:rPr b="1" lang="ru" sz="1100">
                <a:solidFill>
                  <a:schemeClr val="dk1"/>
                </a:solidFill>
              </a:rPr>
              <a:t>своих терминалов доступа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Модель IaaS/PaaS:</a:t>
            </a:r>
            <a:r>
              <a:rPr lang="ru" sz="1100">
                <a:solidFill>
                  <a:schemeClr val="dk1"/>
                </a:solidFill>
              </a:rPr>
              <a:t> В моделях </a:t>
            </a:r>
            <a:r>
              <a:rPr b="1" lang="ru" sz="1100">
                <a:solidFill>
                  <a:schemeClr val="dk1"/>
                </a:solidFill>
              </a:rPr>
              <a:t>IaaS</a:t>
            </a:r>
            <a:r>
              <a:rPr lang="ru" sz="1100">
                <a:solidFill>
                  <a:schemeClr val="dk1"/>
                </a:solidFill>
              </a:rPr>
              <a:t> и </a:t>
            </a:r>
            <a:r>
              <a:rPr b="1" lang="ru" sz="1100">
                <a:solidFill>
                  <a:schemeClr val="dk1"/>
                </a:solidFill>
              </a:rPr>
              <a:t>PaaS</a:t>
            </a:r>
            <a:r>
              <a:rPr lang="ru" sz="1100">
                <a:solidFill>
                  <a:schemeClr val="dk1"/>
                </a:solidFill>
              </a:rPr>
              <a:t> клиент должен </a:t>
            </a:r>
            <a:r>
              <a:rPr b="1" lang="ru" sz="1100">
                <a:solidFill>
                  <a:schemeClr val="dk1"/>
                </a:solidFill>
              </a:rPr>
              <a:t>самостоятельно заботиться о безопасности своих приложений</a:t>
            </a:r>
            <a:r>
              <a:rPr lang="ru" sz="1100">
                <a:solidFill>
                  <a:schemeClr val="dk1"/>
                </a:solidFill>
              </a:rPr>
              <a:t> (обновления, антивирусы) или </a:t>
            </a:r>
            <a:r>
              <a:rPr b="1" lang="ru" sz="1100">
                <a:solidFill>
                  <a:schemeClr val="dk1"/>
                </a:solidFill>
              </a:rPr>
              <a:t>разделять контроль</a:t>
            </a:r>
            <a:r>
              <a:rPr lang="ru" sz="1100">
                <a:solidFill>
                  <a:schemeClr val="dk1"/>
                </a:solidFill>
              </a:rPr>
              <a:t> с провайдером.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Рекомендации для клиента</a:t>
            </a:r>
            <a:endParaRPr b="1" sz="13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Аудит:</a:t>
            </a:r>
            <a:r>
              <a:rPr lang="ru" sz="1100">
                <a:solidFill>
                  <a:schemeClr val="dk1"/>
                </a:solidFill>
              </a:rPr>
              <a:t> Клиент должен стремиться получить </a:t>
            </a:r>
            <a:r>
              <a:rPr b="1" lang="ru" sz="1100">
                <a:solidFill>
                  <a:schemeClr val="dk1"/>
                </a:solidFill>
              </a:rPr>
              <a:t>как можно более полный доступ к средствам аудита провайдера</a:t>
            </a:r>
            <a:r>
              <a:rPr lang="ru" sz="1100">
                <a:solidFill>
                  <a:schemeClr val="dk1"/>
                </a:solidFill>
              </a:rPr>
              <a:t> (журналам файервола, IDS, антивирусных программ).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Договор:</a:t>
            </a:r>
            <a:r>
              <a:rPr lang="ru" sz="1100">
                <a:solidFill>
                  <a:schemeClr val="dk1"/>
                </a:solidFill>
              </a:rPr>
              <a:t> Доступ к </a:t>
            </a:r>
            <a:r>
              <a:rPr b="1" lang="ru" sz="1100">
                <a:solidFill>
                  <a:schemeClr val="dk1"/>
                </a:solidFill>
              </a:rPr>
              <a:t>мониторингу</a:t>
            </a:r>
            <a:r>
              <a:rPr lang="ru" sz="1100">
                <a:solidFill>
                  <a:schemeClr val="dk1"/>
                </a:solidFill>
              </a:rPr>
              <a:t> и </a:t>
            </a:r>
            <a:r>
              <a:rPr b="1" lang="ru" sz="1100">
                <a:solidFill>
                  <a:schemeClr val="dk1"/>
                </a:solidFill>
              </a:rPr>
              <a:t>историческим данным</a:t>
            </a:r>
            <a:r>
              <a:rPr lang="ru" sz="1100">
                <a:solidFill>
                  <a:schemeClr val="dk1"/>
                </a:solidFill>
              </a:rPr>
              <a:t> средств защиты провайдера должен быть </a:t>
            </a:r>
            <a:r>
              <a:rPr b="1" lang="ru" sz="1100">
                <a:solidFill>
                  <a:schemeClr val="dk1"/>
                </a:solidFill>
              </a:rPr>
              <a:t>обязательно предусмотрен в договоре</a:t>
            </a:r>
            <a:r>
              <a:rPr lang="ru" sz="1100">
                <a:solidFill>
                  <a:schemeClr val="dk1"/>
                </a:solidFill>
              </a:rPr>
              <a:t> о предоставлении услуг.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Сертификация:</a:t>
            </a:r>
            <a:r>
              <a:rPr lang="ru" sz="1100">
                <a:solidFill>
                  <a:schemeClr val="dk1"/>
                </a:solidFill>
              </a:rPr>
              <a:t> Наличие </a:t>
            </a:r>
            <a:r>
              <a:rPr b="1" lang="ru" sz="1100">
                <a:solidFill>
                  <a:schemeClr val="dk1"/>
                </a:solidFill>
              </a:rPr>
              <a:t>сертификатов</a:t>
            </a:r>
            <a:r>
              <a:rPr lang="ru" sz="1100">
                <a:solidFill>
                  <a:schemeClr val="dk1"/>
                </a:solidFill>
              </a:rPr>
              <a:t> на соответствие средств безопасности провайдера популярным программам сертификации может частично компенсировать отсутствие полного контроля.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Разделение сложной инфраструктуры провайдера</a:t>
            </a:r>
            <a:endParaRPr/>
          </a:p>
        </p:txBody>
      </p:sp>
      <p:sp>
        <p:nvSpPr>
          <p:cNvPr id="995" name="Google Shape;995;p168"/>
          <p:cNvSpPr txBox="1"/>
          <p:nvPr>
            <p:ph idx="1" type="body"/>
          </p:nvPr>
        </p:nvSpPr>
        <p:spPr>
          <a:xfrm>
            <a:off x="311700" y="1224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Инфраструктура облачного провайдера </a:t>
            </a:r>
            <a:r>
              <a:rPr b="1" lang="ru" sz="1100">
                <a:solidFill>
                  <a:schemeClr val="dk1"/>
                </a:solidFill>
              </a:rPr>
              <a:t>намного сложнее</a:t>
            </a:r>
            <a:r>
              <a:rPr lang="ru" sz="1100">
                <a:solidFill>
                  <a:schemeClr val="dk1"/>
                </a:solidFill>
              </a:rPr>
              <a:t> стандартного центра данных, что является дополнительным источником угрозы.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Разделение ресурсов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Общие ресурсы:</a:t>
            </a:r>
            <a:r>
              <a:rPr lang="ru" sz="1100">
                <a:solidFill>
                  <a:schemeClr val="dk1"/>
                </a:solidFill>
              </a:rPr>
              <a:t> Клиент </a:t>
            </a:r>
            <a:r>
              <a:rPr b="1" lang="ru" sz="1100">
                <a:solidFill>
                  <a:schemeClr val="dk1"/>
                </a:solidFill>
              </a:rPr>
              <a:t>разделяет инфраструктуру провайдера</a:t>
            </a:r>
            <a:r>
              <a:rPr lang="ru" sz="1100">
                <a:solidFill>
                  <a:schemeClr val="dk1"/>
                </a:solidFill>
              </a:rPr>
              <a:t> с другими, неизвестными ему, арендаторами.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Риск виртуализации:</a:t>
            </a:r>
            <a:r>
              <a:rPr lang="ru" sz="1100">
                <a:solidFill>
                  <a:schemeClr val="dk1"/>
                </a:solidFill>
              </a:rPr>
              <a:t> Разделение ресурсов осуществляется через </a:t>
            </a:r>
            <a:r>
              <a:rPr b="1" lang="ru" sz="1100">
                <a:solidFill>
                  <a:schemeClr val="dk1"/>
                </a:solidFill>
              </a:rPr>
              <a:t>механизмы виртуализации</a:t>
            </a:r>
            <a:r>
              <a:rPr lang="ru" sz="1100">
                <a:solidFill>
                  <a:schemeClr val="dk1"/>
                </a:solidFill>
              </a:rPr>
              <a:t> (гипервизоры, виртуальные машины). Злоумышленник может заключить договор с провайдером и попытаться использовать </a:t>
            </a:r>
            <a:r>
              <a:rPr b="1" lang="ru" sz="1100">
                <a:solidFill>
                  <a:schemeClr val="dk1"/>
                </a:solidFill>
              </a:rPr>
              <a:t>бреши в механизмах виртуализации</a:t>
            </a:r>
            <a:r>
              <a:rPr lang="ru" sz="1100">
                <a:solidFill>
                  <a:schemeClr val="dk1"/>
                </a:solidFill>
              </a:rPr>
              <a:t> для получения </a:t>
            </a:r>
            <a:r>
              <a:rPr b="1" lang="ru" sz="1100">
                <a:solidFill>
                  <a:schemeClr val="dk1"/>
                </a:solidFill>
              </a:rPr>
              <a:t>несанкционированного доступа к данным</a:t>
            </a:r>
            <a:r>
              <a:rPr lang="ru" sz="1100">
                <a:solidFill>
                  <a:schemeClr val="dk1"/>
                </a:solidFill>
              </a:rPr>
              <a:t> клиента.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Человеческий фактор:</a:t>
            </a:r>
            <a:r>
              <a:rPr lang="ru" sz="1100">
                <a:solidFill>
                  <a:schemeClr val="dk1"/>
                </a:solidFill>
              </a:rPr>
              <a:t> Нельзя исключать </a:t>
            </a:r>
            <a:r>
              <a:rPr b="1" lang="ru" sz="1100">
                <a:solidFill>
                  <a:schemeClr val="dk1"/>
                </a:solidFill>
              </a:rPr>
              <a:t>ошибок персонала провайдера</a:t>
            </a:r>
            <a:r>
              <a:rPr lang="ru" sz="1100">
                <a:solidFill>
                  <a:schemeClr val="dk1"/>
                </a:solidFill>
              </a:rPr>
              <a:t>, в результате которых </a:t>
            </a:r>
            <a:r>
              <a:rPr b="1" lang="ru" sz="1100">
                <a:solidFill>
                  <a:schemeClr val="dk1"/>
                </a:solidFill>
              </a:rPr>
              <a:t>виртуальные барьеры могут быть нарушены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Дополнительная сложность инфраструктуры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Инфраструктура включает многочисленные </a:t>
            </a:r>
            <a:r>
              <a:rPr b="1" lang="ru" sz="1100">
                <a:solidFill>
                  <a:schemeClr val="dk1"/>
                </a:solidFill>
              </a:rPr>
              <a:t>дополнительные компоненты управления</a:t>
            </a:r>
            <a:r>
              <a:rPr lang="ru" sz="1100">
                <a:solidFill>
                  <a:schemeClr val="dk1"/>
                </a:solidFill>
              </a:rPr>
              <a:t>: средства самостоятельного выделения ресурсов, измерители потребления, средства управления квотами и мониторинга качества.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Вложенность сервисов:</a:t>
            </a:r>
            <a:r>
              <a:rPr lang="ru" sz="1100">
                <a:solidFill>
                  <a:schemeClr val="dk1"/>
                </a:solidFill>
              </a:rPr>
              <a:t> Облачные сервисы могут быть реализованы </a:t>
            </a:r>
            <a:r>
              <a:rPr b="1" lang="ru" sz="1100">
                <a:solidFill>
                  <a:schemeClr val="dk1"/>
                </a:solidFill>
              </a:rPr>
              <a:t>в облачной среде другого провайдера</a:t>
            </a:r>
            <a:r>
              <a:rPr lang="ru" sz="1100">
                <a:solidFill>
                  <a:schemeClr val="dk1"/>
                </a:solidFill>
              </a:rPr>
              <a:t>, что еще более усложняет картину безопасности.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Угроза конфиденциальности персональных данных</a:t>
            </a:r>
            <a:endParaRPr/>
          </a:p>
        </p:txBody>
      </p:sp>
      <p:sp>
        <p:nvSpPr>
          <p:cNvPr id="1001" name="Google Shape;1001;p169"/>
          <p:cNvSpPr txBox="1"/>
          <p:nvPr>
            <p:ph idx="1" type="body"/>
          </p:nvPr>
        </p:nvSpPr>
        <p:spPr>
          <a:xfrm>
            <a:off x="311700" y="1224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При переходе на облачные сервисы </a:t>
            </a:r>
            <a:r>
              <a:rPr b="1" lang="ru" sz="1100">
                <a:solidFill>
                  <a:schemeClr val="dk1"/>
                </a:solidFill>
              </a:rPr>
              <a:t>персональные данные сотрудников</a:t>
            </a:r>
            <a:r>
              <a:rPr lang="ru" sz="1100">
                <a:solidFill>
                  <a:schemeClr val="dk1"/>
                </a:solidFill>
              </a:rPr>
              <a:t> (имена и пароли) переносятся из справочной службы предприятия в </a:t>
            </a:r>
            <a:r>
              <a:rPr b="1" lang="ru" sz="1100">
                <a:solidFill>
                  <a:schemeClr val="dk1"/>
                </a:solidFill>
              </a:rPr>
              <a:t>справочную службу провайдера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Проблема хранения и ответственности</a:t>
            </a:r>
            <a:endParaRPr b="1" sz="13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Ответственность:</a:t>
            </a:r>
            <a:r>
              <a:rPr lang="ru" sz="1100">
                <a:solidFill>
                  <a:schemeClr val="dk1"/>
                </a:solidFill>
              </a:rPr>
              <a:t> </a:t>
            </a:r>
            <a:r>
              <a:rPr b="1" lang="ru" sz="1100">
                <a:solidFill>
                  <a:schemeClr val="dk1"/>
                </a:solidFill>
              </a:rPr>
              <a:t>Предприятие-клиент по-прежнему несет ответственность</a:t>
            </a:r>
            <a:r>
              <a:rPr lang="ru" sz="1100">
                <a:solidFill>
                  <a:schemeClr val="dk1"/>
                </a:solidFill>
              </a:rPr>
              <a:t> за конфиденциальность данных сотрудников, даже если они хранятся у провайдера.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Требование к провайдеру:</a:t>
            </a:r>
            <a:r>
              <a:rPr lang="ru" sz="1100">
                <a:solidFill>
                  <a:schemeClr val="dk1"/>
                </a:solidFill>
              </a:rPr>
              <a:t> Необходимо убедиться, что провайдер </a:t>
            </a:r>
            <a:r>
              <a:rPr b="1" lang="ru" sz="1100">
                <a:solidFill>
                  <a:schemeClr val="dk1"/>
                </a:solidFill>
              </a:rPr>
              <a:t>надлежащим образом обеспечивает конфиденциальность</a:t>
            </a:r>
            <a:r>
              <a:rPr lang="ru" sz="1100">
                <a:solidFill>
                  <a:schemeClr val="dk1"/>
                </a:solidFill>
              </a:rPr>
              <a:t> данных: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100">
                <a:solidFill>
                  <a:schemeClr val="dk1"/>
                </a:solidFill>
              </a:rPr>
              <a:t>При </a:t>
            </a:r>
            <a:r>
              <a:rPr b="1" lang="ru" sz="1100">
                <a:solidFill>
                  <a:schemeClr val="dk1"/>
                </a:solidFill>
              </a:rPr>
              <a:t>передаче</a:t>
            </a:r>
            <a:r>
              <a:rPr lang="ru" sz="1100">
                <a:solidFill>
                  <a:schemeClr val="dk1"/>
                </a:solidFill>
              </a:rPr>
              <a:t> личных данных через Интернет.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100">
                <a:solidFill>
                  <a:schemeClr val="dk1"/>
                </a:solidFill>
              </a:rPr>
              <a:t>При их </a:t>
            </a:r>
            <a:r>
              <a:rPr b="1" lang="ru" sz="1100">
                <a:solidFill>
                  <a:schemeClr val="dk1"/>
                </a:solidFill>
              </a:rPr>
              <a:t>хранении</a:t>
            </a:r>
            <a:r>
              <a:rPr lang="ru" sz="1100">
                <a:solidFill>
                  <a:schemeClr val="dk1"/>
                </a:solidFill>
              </a:rPr>
              <a:t> в разделяемой между арендаторами справочной службе.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Решения для повышения защиты</a:t>
            </a:r>
            <a:endParaRPr b="1" sz="13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ru" sz="1100">
                <a:solidFill>
                  <a:schemeClr val="dk1"/>
                </a:solidFill>
              </a:rPr>
              <a:t>Раздельные данные:</a:t>
            </a:r>
            <a:r>
              <a:rPr lang="ru" sz="1100">
                <a:solidFill>
                  <a:schemeClr val="dk1"/>
                </a:solidFill>
              </a:rPr>
              <a:t> Использование </a:t>
            </a:r>
            <a:r>
              <a:rPr b="1" lang="ru" sz="1100">
                <a:solidFill>
                  <a:schemeClr val="dk1"/>
                </a:solidFill>
              </a:rPr>
              <a:t>раздельных наборов данных</a:t>
            </a:r>
            <a:r>
              <a:rPr lang="ru" sz="1100">
                <a:solidFill>
                  <a:schemeClr val="dk1"/>
                </a:solidFill>
              </a:rPr>
              <a:t> для локальной аутентификации и аутентификации у облачного провайдера. (Минус: громоздкое решение для большой организации).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ru" sz="1100">
                <a:solidFill>
                  <a:schemeClr val="dk1"/>
                </a:solidFill>
              </a:rPr>
              <a:t>Федеративная аутентификация (Рекомендуемый подход):</a:t>
            </a:r>
            <a:endParaRPr b="1"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100">
                <a:solidFill>
                  <a:schemeClr val="dk1"/>
                </a:solidFill>
              </a:rPr>
              <a:t>Личные данные пользователей </a:t>
            </a:r>
            <a:r>
              <a:rPr b="1" lang="ru" sz="1100">
                <a:solidFill>
                  <a:schemeClr val="dk1"/>
                </a:solidFill>
              </a:rPr>
              <a:t>хранятся в справочной службе предприятия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100">
                <a:solidFill>
                  <a:schemeClr val="dk1"/>
                </a:solidFill>
              </a:rPr>
              <a:t>Служба аутентификации провайдера </a:t>
            </a:r>
            <a:r>
              <a:rPr b="1" lang="ru" sz="1100">
                <a:solidFill>
                  <a:schemeClr val="dk1"/>
                </a:solidFill>
              </a:rPr>
              <a:t>взаимодействует со службой аутентификации предприятия</a:t>
            </a:r>
            <a:r>
              <a:rPr lang="ru" sz="1100">
                <a:solidFill>
                  <a:schemeClr val="dk1"/>
                </a:solidFill>
              </a:rPr>
              <a:t> через </a:t>
            </a:r>
            <a:r>
              <a:rPr b="1" lang="ru" sz="1100">
                <a:solidFill>
                  <a:schemeClr val="dk1"/>
                </a:solidFill>
              </a:rPr>
              <a:t>защищенное соединение Интернета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70"/>
          <p:cNvSpPr txBox="1"/>
          <p:nvPr>
            <p:ph type="title"/>
          </p:nvPr>
        </p:nvSpPr>
        <p:spPr>
          <a:xfrm>
            <a:off x="311700" y="372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Мультинациональность облачных услуг, законодательство и политика</a:t>
            </a:r>
            <a:endParaRPr/>
          </a:p>
        </p:txBody>
      </p:sp>
      <p:sp>
        <p:nvSpPr>
          <p:cNvPr id="1007" name="Google Shape;1007;p170"/>
          <p:cNvSpPr txBox="1"/>
          <p:nvPr>
            <p:ph idx="1" type="body"/>
          </p:nvPr>
        </p:nvSpPr>
        <p:spPr>
          <a:xfrm>
            <a:off x="311700" y="1224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Многонациональные облачные услуги создают высокие риски из-за юридической неопределенности, поскольку </a:t>
            </a:r>
            <a:r>
              <a:rPr b="1" lang="ru" sz="1100">
                <a:solidFill>
                  <a:schemeClr val="dk1"/>
                </a:solidFill>
              </a:rPr>
              <a:t>законодательные аспекты плохо определены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Источники юридической неопределенности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Облачные сервисы являются сложными, так как в отношении данных существуют различные варианты реализации:</a:t>
            </a:r>
            <a:endParaRPr sz="1100">
              <a:solidFill>
                <a:schemeClr val="dk1"/>
              </a:solidFill>
            </a:endParaRPr>
          </a:p>
          <a:p>
            <a:pPr indent="-27749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ru" sz="1100">
                <a:solidFill>
                  <a:schemeClr val="dk1"/>
                </a:solidFill>
              </a:rPr>
              <a:t>Где данные физически размещены.</a:t>
            </a:r>
            <a:endParaRPr b="1" sz="1100">
              <a:solidFill>
                <a:schemeClr val="dk1"/>
              </a:solidFill>
            </a:endParaRPr>
          </a:p>
          <a:p>
            <a:pPr indent="-27749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ru" sz="1100">
                <a:solidFill>
                  <a:schemeClr val="dk1"/>
                </a:solidFill>
              </a:rPr>
              <a:t>Где они обрабатываются.</a:t>
            </a:r>
            <a:endParaRPr b="1" sz="1100">
              <a:solidFill>
                <a:schemeClr val="dk1"/>
              </a:solidFill>
            </a:endParaRPr>
          </a:p>
          <a:p>
            <a:pPr indent="-27749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ru" sz="1100">
                <a:solidFill>
                  <a:schemeClr val="dk1"/>
                </a:solidFill>
              </a:rPr>
              <a:t>Откуда происходит доступ</a:t>
            </a:r>
            <a:r>
              <a:rPr lang="ru" sz="1100">
                <a:solidFill>
                  <a:schemeClr val="dk1"/>
                </a:solidFill>
              </a:rPr>
              <a:t> к этим данным.</a:t>
            </a:r>
            <a:endParaRPr sz="1100">
              <a:solidFill>
                <a:schemeClr val="dk1"/>
              </a:solidFill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Зачастую все эти три точки находятся </a:t>
            </a:r>
            <a:r>
              <a:rPr b="1" lang="ru" sz="1100">
                <a:solidFill>
                  <a:schemeClr val="dk1"/>
                </a:solidFill>
              </a:rPr>
              <a:t>в разных странах</a:t>
            </a:r>
            <a:r>
              <a:rPr lang="ru" sz="1100">
                <a:solidFill>
                  <a:schemeClr val="dk1"/>
                </a:solidFill>
              </a:rPr>
              <a:t>, в каждой из которых действует </a:t>
            </a:r>
            <a:r>
              <a:rPr b="1" lang="ru" sz="1100">
                <a:solidFill>
                  <a:schemeClr val="dk1"/>
                </a:solidFill>
              </a:rPr>
              <a:t>свое законодательство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Пути снижения рисков</a:t>
            </a:r>
            <a:endParaRPr b="1" sz="1300">
              <a:solidFill>
                <a:schemeClr val="dk1"/>
              </a:solidFill>
            </a:endParaRPr>
          </a:p>
          <a:p>
            <a:pPr indent="-27749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 sz="1100">
                <a:solidFill>
                  <a:schemeClr val="dk1"/>
                </a:solidFill>
              </a:rPr>
              <a:t>Для снижения рисков, связанных с многонациональными сервисами, необходимо </a:t>
            </a:r>
            <a:r>
              <a:rPr b="1" lang="ru" sz="1100">
                <a:solidFill>
                  <a:schemeClr val="dk1"/>
                </a:solidFill>
              </a:rPr>
              <a:t>непосредственно указать в договоре</a:t>
            </a:r>
            <a:r>
              <a:rPr lang="ru" sz="1100">
                <a:solidFill>
                  <a:schemeClr val="dk1"/>
                </a:solidFill>
              </a:rPr>
              <a:t> конкретную </a:t>
            </a:r>
            <a:r>
              <a:rPr b="1" lang="ru" sz="1100">
                <a:solidFill>
                  <a:schemeClr val="dk1"/>
                </a:solidFill>
              </a:rPr>
              <a:t>судебную инстанцию определенной страны</a:t>
            </a:r>
            <a:r>
              <a:rPr lang="ru" sz="1100">
                <a:solidFill>
                  <a:schemeClr val="dk1"/>
                </a:solidFill>
              </a:rPr>
              <a:t>, которая будет разбирать любые споры между провайдером и клиентом.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Влияние геополитики</a:t>
            </a:r>
            <a:endParaRPr b="1" sz="1300">
              <a:solidFill>
                <a:schemeClr val="dk1"/>
              </a:solidFill>
            </a:endParaRPr>
          </a:p>
          <a:p>
            <a:pPr indent="-27749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Законы, принимаемые разными правительствами, оказывают негативное влияние на развитие глобального облака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77494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ru" sz="1100">
                <a:solidFill>
                  <a:schemeClr val="dk1"/>
                </a:solidFill>
              </a:rPr>
              <a:t>Пример США:</a:t>
            </a:r>
            <a:r>
              <a:rPr lang="ru" sz="1100">
                <a:solidFill>
                  <a:schemeClr val="dk1"/>
                </a:solidFill>
              </a:rPr>
              <a:t> После принятия </a:t>
            </a:r>
            <a:r>
              <a:rPr b="1" lang="ru" sz="1100">
                <a:solidFill>
                  <a:schemeClr val="dk1"/>
                </a:solidFill>
              </a:rPr>
              <a:t>Патриотического Акта 2004</a:t>
            </a:r>
            <a:r>
              <a:rPr lang="ru" sz="1100">
                <a:solidFill>
                  <a:schemeClr val="dk1"/>
                </a:solidFill>
              </a:rPr>
              <a:t> Канада отказалась использовать серверы, расположенные на территории США, опасаясь за </a:t>
            </a:r>
            <a:r>
              <a:rPr b="1" lang="ru" sz="1100">
                <a:solidFill>
                  <a:schemeClr val="dk1"/>
                </a:solidFill>
              </a:rPr>
              <a:t>конфиденциальность</a:t>
            </a:r>
            <a:r>
              <a:rPr lang="ru" sz="1100">
                <a:solidFill>
                  <a:schemeClr val="dk1"/>
                </a:solidFill>
              </a:rPr>
              <a:t> своих данных.</a:t>
            </a:r>
            <a:endParaRPr sz="1100">
              <a:solidFill>
                <a:schemeClr val="dk1"/>
              </a:solidFill>
            </a:endParaRPr>
          </a:p>
          <a:p>
            <a:pPr indent="-277494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ru" sz="1100">
                <a:solidFill>
                  <a:schemeClr val="dk1"/>
                </a:solidFill>
              </a:rPr>
              <a:t>Пример Бразилии:</a:t>
            </a:r>
            <a:r>
              <a:rPr lang="ru" sz="1100">
                <a:solidFill>
                  <a:schemeClr val="dk1"/>
                </a:solidFill>
              </a:rPr>
              <a:t> Разоблачения Сноудена о программе </a:t>
            </a:r>
            <a:r>
              <a:rPr b="1" lang="ru" sz="1100">
                <a:solidFill>
                  <a:schemeClr val="dk1"/>
                </a:solidFill>
              </a:rPr>
              <a:t>PRISM</a:t>
            </a:r>
            <a:r>
              <a:rPr lang="ru" sz="1100">
                <a:solidFill>
                  <a:schemeClr val="dk1"/>
                </a:solidFill>
              </a:rPr>
              <a:t> привели Бразилию к решению построить </a:t>
            </a:r>
            <a:r>
              <a:rPr b="1" lang="ru" sz="1100">
                <a:solidFill>
                  <a:schemeClr val="dk1"/>
                </a:solidFill>
              </a:rPr>
              <a:t>собственный сегмент Интернета</a:t>
            </a:r>
            <a:r>
              <a:rPr lang="ru" sz="1100">
                <a:solidFill>
                  <a:schemeClr val="dk1"/>
                </a:solidFill>
              </a:rPr>
              <a:t>, поддерживаемый серверами на территории страны.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71"/>
          <p:cNvSpPr txBox="1"/>
          <p:nvPr>
            <p:ph type="title"/>
          </p:nvPr>
        </p:nvSpPr>
        <p:spPr>
          <a:xfrm>
            <a:off x="311700" y="372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Облачные сервисы как средство повышения сетевой безопасности</a:t>
            </a:r>
            <a:endParaRPr/>
          </a:p>
        </p:txBody>
      </p:sp>
      <p:sp>
        <p:nvSpPr>
          <p:cNvPr id="1013" name="Google Shape;1013;p171"/>
          <p:cNvSpPr txBox="1"/>
          <p:nvPr>
            <p:ph idx="1" type="body"/>
          </p:nvPr>
        </p:nvSpPr>
        <p:spPr>
          <a:xfrm>
            <a:off x="311700" y="1224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Облачные сервисы, несмотря на связанные с ними риски, могут </a:t>
            </a:r>
            <a:r>
              <a:rPr b="1" lang="ru" sz="1100">
                <a:solidFill>
                  <a:schemeClr val="dk1"/>
                </a:solidFill>
              </a:rPr>
              <a:t>значительно улучшить информационную безопасность</a:t>
            </a:r>
            <a:r>
              <a:rPr lang="ru" sz="1100">
                <a:solidFill>
                  <a:schemeClr val="dk1"/>
                </a:solidFill>
              </a:rPr>
              <a:t>, особенно для малых предприятий, не имеющих специализированных отделов безопасности.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Преимущества, обусловленные парадигмой облака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</a:rPr>
              <a:t>Избыточность и резервирование ресурсов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Высокая доступность:</a:t>
            </a:r>
            <a:r>
              <a:rPr lang="ru" sz="1100">
                <a:solidFill>
                  <a:schemeClr val="dk1"/>
                </a:solidFill>
              </a:rPr>
              <a:t> Высокая степень </a:t>
            </a:r>
            <a:r>
              <a:rPr b="1" lang="ru" sz="1100">
                <a:solidFill>
                  <a:schemeClr val="dk1"/>
                </a:solidFill>
              </a:rPr>
              <a:t>масштабирования</a:t>
            </a:r>
            <a:r>
              <a:rPr lang="ru" sz="1100">
                <a:solidFill>
                  <a:schemeClr val="dk1"/>
                </a:solidFill>
              </a:rPr>
              <a:t> облачных провайдеров обеспечивает </a:t>
            </a:r>
            <a:r>
              <a:rPr b="1" lang="ru" sz="1100">
                <a:solidFill>
                  <a:schemeClr val="dk1"/>
                </a:solidFill>
              </a:rPr>
              <a:t>высокую доступность</a:t>
            </a:r>
            <a:r>
              <a:rPr lang="ru" sz="1100">
                <a:solidFill>
                  <a:schemeClr val="dk1"/>
                </a:solidFill>
              </a:rPr>
              <a:t> ресурсов и данных.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Экономическая эффективность:</a:t>
            </a:r>
            <a:r>
              <a:rPr lang="ru" sz="1100">
                <a:solidFill>
                  <a:schemeClr val="dk1"/>
                </a:solidFill>
              </a:rPr>
              <a:t> Такую высокую доступность </a:t>
            </a:r>
            <a:r>
              <a:rPr b="1" lang="ru" sz="1100">
                <a:solidFill>
                  <a:schemeClr val="dk1"/>
                </a:solidFill>
              </a:rPr>
              <a:t>трудно и экономически неоправданно</a:t>
            </a:r>
            <a:r>
              <a:rPr lang="ru" sz="1100">
                <a:solidFill>
                  <a:schemeClr val="dk1"/>
                </a:solidFill>
              </a:rPr>
              <a:t> обеспечить в рамках корпоративной сети.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Географическое распределение:</a:t>
            </a:r>
            <a:r>
              <a:rPr lang="ru" sz="1100">
                <a:solidFill>
                  <a:schemeClr val="dk1"/>
                </a:solidFill>
              </a:rPr>
              <a:t> Провайдеры используют </a:t>
            </a:r>
            <a:r>
              <a:rPr b="1" lang="ru" sz="1100">
                <a:solidFill>
                  <a:schemeClr val="dk1"/>
                </a:solidFill>
              </a:rPr>
              <a:t>множество центров данных в разных точках</a:t>
            </a:r>
            <a:r>
              <a:rPr lang="ru" sz="1100">
                <a:solidFill>
                  <a:schemeClr val="dk1"/>
                </a:solidFill>
              </a:rPr>
              <a:t> (или странах), что является основным принципом построения облачной среды.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Защита данных:</a:t>
            </a:r>
            <a:r>
              <a:rPr lang="ru" sz="1100">
                <a:solidFill>
                  <a:schemeClr val="dk1"/>
                </a:solidFill>
              </a:rPr>
              <a:t> Реплики данных клиента хранятся в нескольких центрах для обеспечения доступности в случае </a:t>
            </a:r>
            <a:r>
              <a:rPr b="1" lang="ru" sz="1100">
                <a:solidFill>
                  <a:schemeClr val="dk1"/>
                </a:solidFill>
              </a:rPr>
              <a:t>технических отказов или природных катастроф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Эластичность:</a:t>
            </a:r>
            <a:r>
              <a:rPr lang="ru" sz="1100">
                <a:solidFill>
                  <a:schemeClr val="dk1"/>
                </a:solidFill>
              </a:rPr>
              <a:t> Избыточность также необходима для обеспечения </a:t>
            </a:r>
            <a:r>
              <a:rPr b="1" lang="ru" sz="1100">
                <a:solidFill>
                  <a:schemeClr val="dk1"/>
                </a:solidFill>
              </a:rPr>
              <a:t>эластичности сервисов</a:t>
            </a:r>
            <a:r>
              <a:rPr lang="ru" sz="1100">
                <a:solidFill>
                  <a:schemeClr val="dk1"/>
                </a:solidFill>
              </a:rPr>
              <a:t> — возможности быстрого увеличения нагрузки по запросу клиента.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89101" cy="477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72"/>
          <p:cNvSpPr txBox="1"/>
          <p:nvPr>
            <p:ph type="title"/>
          </p:nvPr>
        </p:nvSpPr>
        <p:spPr>
          <a:xfrm>
            <a:off x="311700" y="372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Поглощение DDoS-атак</a:t>
            </a:r>
            <a:endParaRPr/>
          </a:p>
        </p:txBody>
      </p:sp>
      <p:sp>
        <p:nvSpPr>
          <p:cNvPr id="1019" name="Google Shape;1019;p172"/>
          <p:cNvSpPr txBox="1"/>
          <p:nvPr>
            <p:ph idx="1" type="body"/>
          </p:nvPr>
        </p:nvSpPr>
        <p:spPr>
          <a:xfrm>
            <a:off x="311700" y="1224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Отражение мощной DDoS-атаки</a:t>
            </a:r>
            <a:r>
              <a:rPr lang="ru" sz="1300">
                <a:solidFill>
                  <a:schemeClr val="dk1"/>
                </a:solidFill>
              </a:rPr>
              <a:t> — одна из самых сложных задач для администратора корпоративной сети.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</a:rPr>
              <a:t>Уязвимости традиционной сети</a:t>
            </a:r>
            <a:endParaRPr b="1" sz="15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Требование к оборудованию:</a:t>
            </a:r>
            <a:r>
              <a:rPr lang="ru" sz="1300">
                <a:solidFill>
                  <a:schemeClr val="dk1"/>
                </a:solidFill>
              </a:rPr>
              <a:t> Фильтрация потока пакетов интенсивностью в </a:t>
            </a:r>
            <a:r>
              <a:rPr b="1" lang="ru" sz="1300">
                <a:solidFill>
                  <a:schemeClr val="dk1"/>
                </a:solidFill>
              </a:rPr>
              <a:t>десятки или сотни гигабайт в секунду</a:t>
            </a:r>
            <a:r>
              <a:rPr lang="ru" sz="1300">
                <a:solidFill>
                  <a:schemeClr val="dk1"/>
                </a:solidFill>
              </a:rPr>
              <a:t> требует наличия </a:t>
            </a:r>
            <a:r>
              <a:rPr b="1" lang="ru" sz="1300">
                <a:solidFill>
                  <a:schemeClr val="dk1"/>
                </a:solidFill>
              </a:rPr>
              <a:t>очень производительного и дорогостоящего файервола</a:t>
            </a:r>
            <a:r>
              <a:rPr lang="ru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Узкие места:</a:t>
            </a:r>
            <a:r>
              <a:rPr lang="ru" sz="1300">
                <a:solidFill>
                  <a:schemeClr val="dk1"/>
                </a:solidFill>
              </a:rPr>
              <a:t> Даже при наличии мощного файервола остаются проблемы: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ru" sz="1300">
                <a:solidFill>
                  <a:schemeClr val="dk1"/>
                </a:solidFill>
              </a:rPr>
              <a:t>Единственная копия атакуемого сервера</a:t>
            </a:r>
            <a:r>
              <a:rPr lang="ru" sz="1300">
                <a:solidFill>
                  <a:schemeClr val="dk1"/>
                </a:solidFill>
              </a:rPr>
              <a:t> (часто веб-сервера).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ru" sz="1300">
                <a:solidFill>
                  <a:schemeClr val="dk1"/>
                </a:solidFill>
              </a:rPr>
              <a:t>Единственный канал связи</a:t>
            </a:r>
            <a:r>
              <a:rPr lang="ru" sz="1300">
                <a:solidFill>
                  <a:schemeClr val="dk1"/>
                </a:solidFill>
              </a:rPr>
              <a:t> сервера с Интернетом с </a:t>
            </a:r>
            <a:r>
              <a:rPr b="1" lang="ru" sz="1300">
                <a:solidFill>
                  <a:schemeClr val="dk1"/>
                </a:solidFill>
              </a:rPr>
              <a:t>фиксированной пропускной способностью</a:t>
            </a:r>
            <a:r>
              <a:rPr lang="ru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"Слепое" место атаки:</a:t>
            </a:r>
            <a:r>
              <a:rPr lang="ru" sz="1300">
                <a:solidFill>
                  <a:schemeClr val="dk1"/>
                </a:solidFill>
              </a:rPr>
              <a:t> В начальной стадии, до того как администратор успел определить признаки, отличающие пакеты атаки от легальных пакетов, файервол </a:t>
            </a:r>
            <a:r>
              <a:rPr b="1" lang="ru" sz="1300">
                <a:solidFill>
                  <a:schemeClr val="dk1"/>
                </a:solidFill>
              </a:rPr>
              <a:t>принципиально не может защитить сервер</a:t>
            </a:r>
            <a:r>
              <a:rPr lang="ru" sz="1300">
                <a:solidFill>
                  <a:schemeClr val="dk1"/>
                </a:solidFill>
              </a:rPr>
              <a:t>, пропуская весь трафик и </a:t>
            </a:r>
            <a:r>
              <a:rPr b="1" lang="ru" sz="1300">
                <a:solidFill>
                  <a:schemeClr val="dk1"/>
                </a:solidFill>
              </a:rPr>
              <a:t>блокируя работу сервера</a:t>
            </a:r>
            <a:r>
              <a:rPr lang="ru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1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6" name="Google Shape;1026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520600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74"/>
          <p:cNvSpPr txBox="1"/>
          <p:nvPr>
            <p:ph type="title"/>
          </p:nvPr>
        </p:nvSpPr>
        <p:spPr>
          <a:xfrm>
            <a:off x="311700" y="372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Поглощение DDoS-атак</a:t>
            </a:r>
            <a:endParaRPr/>
          </a:p>
        </p:txBody>
      </p:sp>
      <p:sp>
        <p:nvSpPr>
          <p:cNvPr id="1032" name="Google Shape;1032;p174"/>
          <p:cNvSpPr txBox="1"/>
          <p:nvPr>
            <p:ph idx="1" type="body"/>
          </p:nvPr>
        </p:nvSpPr>
        <p:spPr>
          <a:xfrm>
            <a:off x="311700" y="1224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В сети провайдера облачных услуг отразить DDoS-атаку на ресурсы клиента </a:t>
            </a:r>
            <a:r>
              <a:rPr b="1" lang="ru" sz="1100">
                <a:solidFill>
                  <a:schemeClr val="dk1"/>
                </a:solidFill>
              </a:rPr>
              <a:t>принципиально проще</a:t>
            </a:r>
            <a:r>
              <a:rPr lang="ru" sz="1100">
                <a:solidFill>
                  <a:schemeClr val="dk1"/>
                </a:solidFill>
              </a:rPr>
              <a:t> благодаря распределенной избыточной инфраструктуре.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Механизм поглощения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ru" sz="1100">
                <a:solidFill>
                  <a:schemeClr val="dk1"/>
                </a:solidFill>
              </a:rPr>
              <a:t>Распределенная инфраструктура:</a:t>
            </a:r>
            <a:r>
              <a:rPr lang="ru" sz="1100">
                <a:solidFill>
                  <a:schemeClr val="dk1"/>
                </a:solidFill>
              </a:rPr>
              <a:t> Облачный провайдер использует </a:t>
            </a:r>
            <a:r>
              <a:rPr b="1" lang="ru" sz="1100">
                <a:solidFill>
                  <a:schemeClr val="dk1"/>
                </a:solidFill>
              </a:rPr>
              <a:t>рассредоточенные по географическим регионам центры данных</a:t>
            </a:r>
            <a:r>
              <a:rPr lang="ru" sz="1100">
                <a:solidFill>
                  <a:schemeClr val="dk1"/>
                </a:solidFill>
              </a:rPr>
              <a:t>, каждый из которых имеет </a:t>
            </a:r>
            <a:r>
              <a:rPr b="1" lang="ru" sz="1100">
                <a:solidFill>
                  <a:schemeClr val="dk1"/>
                </a:solidFill>
              </a:rPr>
              <a:t>копию данных клиента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ru" sz="1100">
                <a:solidFill>
                  <a:schemeClr val="dk1"/>
                </a:solidFill>
              </a:rPr>
              <a:t>Маршрутизация Anycast:</a:t>
            </a:r>
            <a:r>
              <a:rPr lang="ru" sz="1100">
                <a:solidFill>
                  <a:schemeClr val="dk1"/>
                </a:solidFill>
              </a:rPr>
              <a:t> Для баланса нагрузки провайдер применяет маршрутизацию с </a:t>
            </a:r>
            <a:r>
              <a:rPr b="1" lang="ru" sz="1100">
                <a:solidFill>
                  <a:schemeClr val="dk1"/>
                </a:solidFill>
              </a:rPr>
              <a:t>произвольной рассылкой (anycast)</a:t>
            </a:r>
            <a:r>
              <a:rPr lang="ru" sz="1100">
                <a:solidFill>
                  <a:schemeClr val="dk1"/>
                </a:solidFill>
              </a:rPr>
              <a:t>, которая направляет трафик запросов клиентов </a:t>
            </a:r>
            <a:r>
              <a:rPr b="1" lang="ru" sz="1100">
                <a:solidFill>
                  <a:schemeClr val="dk1"/>
                </a:solidFill>
              </a:rPr>
              <a:t>к ближайшему серверу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ru" sz="1100">
                <a:solidFill>
                  <a:schemeClr val="dk1"/>
                </a:solidFill>
              </a:rPr>
              <a:t>Естественное распределение атаки:</a:t>
            </a:r>
            <a:r>
              <a:rPr lang="ru" sz="1100">
                <a:solidFill>
                  <a:schemeClr val="dk1"/>
                </a:solidFill>
              </a:rPr>
              <a:t> Трафик </a:t>
            </a:r>
            <a:r>
              <a:rPr b="1" lang="ru" sz="1100">
                <a:solidFill>
                  <a:schemeClr val="dk1"/>
                </a:solidFill>
              </a:rPr>
              <a:t>ботов злоумышленника также распределяется</a:t>
            </a:r>
            <a:r>
              <a:rPr lang="ru" sz="1100">
                <a:solidFill>
                  <a:schemeClr val="dk1"/>
                </a:solidFill>
              </a:rPr>
              <a:t> между серверами провайдера, поэтому атака </a:t>
            </a:r>
            <a:r>
              <a:rPr b="1" lang="ru" sz="1100">
                <a:solidFill>
                  <a:schemeClr val="dk1"/>
                </a:solidFill>
              </a:rPr>
              <a:t>не может быть столь же эффективной</a:t>
            </a:r>
            <a:r>
              <a:rPr lang="ru" sz="1100">
                <a:solidFill>
                  <a:schemeClr val="dk1"/>
                </a:solidFill>
              </a:rPr>
              <a:t>, как в случае единственного сервера.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ru" sz="1100">
                <a:solidFill>
                  <a:schemeClr val="dk1"/>
                </a:solidFill>
              </a:rPr>
              <a:t>"Эффект губки":</a:t>
            </a:r>
            <a:r>
              <a:rPr lang="ru" sz="1100">
                <a:solidFill>
                  <a:schemeClr val="dk1"/>
                </a:solidFill>
              </a:rPr>
              <a:t> Провайдер поддерживает </a:t>
            </a:r>
            <a:r>
              <a:rPr b="1" lang="ru" sz="1100">
                <a:solidFill>
                  <a:schemeClr val="dk1"/>
                </a:solidFill>
              </a:rPr>
              <a:t>значительный запас пропускной способности</a:t>
            </a:r>
            <a:r>
              <a:rPr lang="ru" sz="1100">
                <a:solidFill>
                  <a:schemeClr val="dk1"/>
                </a:solidFill>
              </a:rPr>
              <a:t>. В начальный период атаки инфраструктура «впитывает» трафик атаки </a:t>
            </a:r>
            <a:r>
              <a:rPr b="1" lang="ru" sz="1100">
                <a:solidFill>
                  <a:schemeClr val="dk1"/>
                </a:solidFill>
              </a:rPr>
              <a:t>как губка</a:t>
            </a:r>
            <a:r>
              <a:rPr lang="ru" sz="1100">
                <a:solidFill>
                  <a:schemeClr val="dk1"/>
                </a:solidFill>
              </a:rPr>
              <a:t>, без значительного ущерба для легальных пользователей.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ru" sz="1100">
                <a:solidFill>
                  <a:schemeClr val="dk1"/>
                </a:solidFill>
              </a:rPr>
              <a:t>Финальная блокировка:</a:t>
            </a:r>
            <a:r>
              <a:rPr lang="ru" sz="1100">
                <a:solidFill>
                  <a:schemeClr val="dk1"/>
                </a:solidFill>
              </a:rPr>
              <a:t> После обнаружения факта атаки и определения ее признаков, администратор провайдера вносит изменения в правила </a:t>
            </a:r>
            <a:r>
              <a:rPr b="1" lang="ru" sz="1100">
                <a:solidFill>
                  <a:schemeClr val="dk1"/>
                </a:solidFill>
              </a:rPr>
              <a:t>высокопроизводительных файерволов</a:t>
            </a:r>
            <a:r>
              <a:rPr lang="ru" sz="1100">
                <a:solidFill>
                  <a:schemeClr val="dk1"/>
                </a:solidFill>
              </a:rPr>
              <a:t>, которые начинают </a:t>
            </a:r>
            <a:r>
              <a:rPr b="1" lang="ru" sz="1100">
                <a:solidFill>
                  <a:schemeClr val="dk1"/>
                </a:solidFill>
              </a:rPr>
              <a:t>блокировать трафик атаки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100">
                <a:solidFill>
                  <a:schemeClr val="dk1"/>
                </a:solidFill>
              </a:rPr>
              <a:t>Примечание:</a:t>
            </a:r>
            <a:r>
              <a:rPr lang="ru" sz="1100">
                <a:solidFill>
                  <a:schemeClr val="dk1"/>
                </a:solidFill>
              </a:rPr>
              <a:t> Этот механизм поглощения трафика идентичен тому, который используется для защиты </a:t>
            </a:r>
            <a:r>
              <a:rPr b="1" lang="ru" sz="1100">
                <a:solidFill>
                  <a:schemeClr val="dk1"/>
                </a:solidFill>
              </a:rPr>
              <a:t>корневых DNS-серверов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75"/>
          <p:cNvSpPr txBox="1"/>
          <p:nvPr>
            <p:ph type="title"/>
          </p:nvPr>
        </p:nvSpPr>
        <p:spPr>
          <a:xfrm>
            <a:off x="311700" y="372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Квалификация персонала и качество платформы вычислений</a:t>
            </a:r>
            <a:endParaRPr/>
          </a:p>
        </p:txBody>
      </p:sp>
      <p:sp>
        <p:nvSpPr>
          <p:cNvPr id="1038" name="Google Shape;1038;p175"/>
          <p:cNvSpPr txBox="1"/>
          <p:nvPr>
            <p:ph idx="1" type="body"/>
          </p:nvPr>
        </p:nvSpPr>
        <p:spPr>
          <a:xfrm>
            <a:off x="311700" y="1224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Облачные сервисы повышают безопасность за счет высококвалифицированного персонала и технологического превосходства платформы, которое трудно достичь в корпоративной среде.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Преимущество персонала</a:t>
            </a:r>
            <a:endParaRPr b="1" sz="17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ru" sz="1500">
                <a:solidFill>
                  <a:schemeClr val="dk1"/>
                </a:solidFill>
              </a:rPr>
              <a:t>Специализация:</a:t>
            </a:r>
            <a:r>
              <a:rPr lang="ru" sz="1500">
                <a:solidFill>
                  <a:schemeClr val="dk1"/>
                </a:solidFill>
              </a:rPr>
              <a:t> Крупный облачный провайдер может позволить себе </a:t>
            </a:r>
            <a:r>
              <a:rPr b="1" lang="ru" sz="1500">
                <a:solidFill>
                  <a:schemeClr val="dk1"/>
                </a:solidFill>
              </a:rPr>
              <a:t>специализацию администраторов</a:t>
            </a:r>
            <a:r>
              <a:rPr lang="ru" sz="1500">
                <a:solidFill>
                  <a:schemeClr val="dk1"/>
                </a:solidFill>
              </a:rPr>
              <a:t> во всех областях ИБ.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ru" sz="1500">
                <a:solidFill>
                  <a:schemeClr val="dk1"/>
                </a:solidFill>
              </a:rPr>
              <a:t>Опыт:</a:t>
            </a:r>
            <a:r>
              <a:rPr lang="ru" sz="1500">
                <a:solidFill>
                  <a:schemeClr val="dk1"/>
                </a:solidFill>
              </a:rPr>
              <a:t> Благодаря этому специалисты получают </a:t>
            </a:r>
            <a:r>
              <a:rPr b="1" lang="ru" sz="1500">
                <a:solidFill>
                  <a:schemeClr val="dk1"/>
                </a:solidFill>
              </a:rPr>
              <a:t>большой опыт в распознавании всего спектра актуальных угроз</a:t>
            </a:r>
            <a:r>
              <a:rPr lang="ru" sz="1500">
                <a:solidFill>
                  <a:schemeClr val="dk1"/>
                </a:solidFill>
              </a:rPr>
              <a:t> и эффективном конфигурировании средств защиты (файерволы, IDS/IPS, антивирусные системы), что, естественно, </a:t>
            </a:r>
            <a:r>
              <a:rPr b="1" lang="ru" sz="1500">
                <a:solidFill>
                  <a:schemeClr val="dk1"/>
                </a:solidFill>
              </a:rPr>
              <a:t>повышает безопасность данных клиентов</a:t>
            </a:r>
            <a:r>
              <a:rPr lang="ru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76"/>
          <p:cNvSpPr txBox="1"/>
          <p:nvPr>
            <p:ph type="title"/>
          </p:nvPr>
        </p:nvSpPr>
        <p:spPr>
          <a:xfrm>
            <a:off x="311700" y="372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Качество платформы вычислений</a:t>
            </a:r>
            <a:endParaRPr/>
          </a:p>
        </p:txBody>
      </p:sp>
      <p:sp>
        <p:nvSpPr>
          <p:cNvPr id="1044" name="Google Shape;1044;p176"/>
          <p:cNvSpPr txBox="1"/>
          <p:nvPr>
            <p:ph idx="1" type="body"/>
          </p:nvPr>
        </p:nvSpPr>
        <p:spPr>
          <a:xfrm>
            <a:off x="311700" y="1224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Платформа провайдера часто оказывается более качественной, чем у клиента, по двум причинам: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ru" sz="1200">
                <a:solidFill>
                  <a:schemeClr val="dk1"/>
                </a:solidFill>
              </a:rPr>
              <a:t>Однородность:</a:t>
            </a:r>
            <a:r>
              <a:rPr lang="ru" sz="1200">
                <a:solidFill>
                  <a:schemeClr val="dk1"/>
                </a:solidFill>
              </a:rPr>
              <a:t> Платформа обладает высокой степенью </a:t>
            </a:r>
            <a:r>
              <a:rPr b="1" lang="ru" sz="1200">
                <a:solidFill>
                  <a:schemeClr val="dk1"/>
                </a:solidFill>
              </a:rPr>
              <a:t>однородности</a:t>
            </a:r>
            <a:r>
              <a:rPr lang="ru" sz="1200">
                <a:solidFill>
                  <a:schemeClr val="dk1"/>
                </a:solidFill>
              </a:rPr>
              <a:t> (использование одних и тех же моделей маршрутизаторов, серверов, гипервизоров). Однородность </a:t>
            </a:r>
            <a:r>
              <a:rPr b="1" lang="ru" sz="1200">
                <a:solidFill>
                  <a:schemeClr val="dk1"/>
                </a:solidFill>
              </a:rPr>
              <a:t>упрощает управление</a:t>
            </a:r>
            <a:r>
              <a:rPr lang="ru" sz="1200">
                <a:solidFill>
                  <a:schemeClr val="dk1"/>
                </a:solidFill>
              </a:rPr>
              <a:t>, </a:t>
            </a:r>
            <a:r>
              <a:rPr b="1" lang="ru" sz="1200">
                <a:solidFill>
                  <a:schemeClr val="dk1"/>
                </a:solidFill>
              </a:rPr>
              <a:t>сокращает количество ошибок конфигурирования</a:t>
            </a:r>
            <a:r>
              <a:rPr lang="ru" sz="1200">
                <a:solidFill>
                  <a:schemeClr val="dk1"/>
                </a:solidFill>
              </a:rPr>
              <a:t> и делает обеспечение безопасности более простым и эффективным.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ru" sz="1200">
                <a:solidFill>
                  <a:schemeClr val="dk1"/>
                </a:solidFill>
              </a:rPr>
              <a:t>Масштабность:</a:t>
            </a:r>
            <a:r>
              <a:rPr lang="ru" sz="1200">
                <a:solidFill>
                  <a:schemeClr val="dk1"/>
                </a:solidFill>
              </a:rPr>
              <a:t> Благодаря масштабности своих центров данных провайдер может позволить себе покупку </a:t>
            </a:r>
            <a:r>
              <a:rPr b="1" lang="ru" sz="1200">
                <a:solidFill>
                  <a:schemeClr val="dk1"/>
                </a:solidFill>
              </a:rPr>
              <a:t>самых совершенных и производительных компонентов защиты</a:t>
            </a:r>
            <a:r>
              <a:rPr lang="ru" sz="1200">
                <a:solidFill>
                  <a:schemeClr val="dk1"/>
                </a:solidFill>
              </a:rPr>
              <a:t>, например, высокопроизводительных файерволов, способных фильтровать интенсивные DoS-атаки.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1"/>
                </a:solidFill>
              </a:rPr>
              <a:t>Стратегический вывод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Хотя ответ на вопрос, "стоит ли овчинка выделки", не очевиден сегодня, </a:t>
            </a:r>
            <a:r>
              <a:rPr b="1" lang="ru" sz="1200">
                <a:solidFill>
                  <a:schemeClr val="dk1"/>
                </a:solidFill>
              </a:rPr>
              <a:t>стратегические соображения</a:t>
            </a:r>
            <a:r>
              <a:rPr lang="ru" sz="1200">
                <a:solidFill>
                  <a:schemeClr val="dk1"/>
                </a:solidFill>
              </a:rPr>
              <a:t> говорят, что </a:t>
            </a:r>
            <a:r>
              <a:rPr b="1" lang="ru" sz="1200">
                <a:solidFill>
                  <a:schemeClr val="dk1"/>
                </a:solidFill>
              </a:rPr>
              <a:t>у облачных сред большое будущее</a:t>
            </a:r>
            <a:r>
              <a:rPr lang="ru" sz="1200">
                <a:solidFill>
                  <a:schemeClr val="dk1"/>
                </a:solidFill>
              </a:rPr>
              <a:t>. Администраторы и руководство предприятия должны учитывать эту </a:t>
            </a:r>
            <a:r>
              <a:rPr b="1" lang="ru" sz="1200">
                <a:solidFill>
                  <a:schemeClr val="dk1"/>
                </a:solidFill>
              </a:rPr>
              <a:t>потенциальную значимость</a:t>
            </a:r>
            <a:r>
              <a:rPr lang="ru" sz="1200">
                <a:solidFill>
                  <a:schemeClr val="dk1"/>
                </a:solidFill>
              </a:rPr>
              <a:t> при выработке политики безопасности в отношении использования облачных сервисов.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Заключение главы 30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Глава 30 охватывает три ключевых, но очень разных области обеспечения сетевой безопасности, подчеркивая, что защита требует комплексного подхода, затрагивающего как код, так и инфраструктуру.</a:t>
            </a: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ru" sz="1100">
                <a:solidFill>
                  <a:schemeClr val="dk1"/>
                </a:solidFill>
              </a:rPr>
              <a:t>Угрозы программного кода и вредоносные программы:</a:t>
            </a:r>
            <a:endParaRPr b="1"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100">
                <a:solidFill>
                  <a:schemeClr val="dk1"/>
                </a:solidFill>
              </a:rPr>
              <a:t>Основной упор делается на уязвимости, связанные со </a:t>
            </a:r>
            <a:r>
              <a:rPr b="1" lang="ru" sz="1100">
                <a:solidFill>
                  <a:schemeClr val="dk1"/>
                </a:solidFill>
              </a:rPr>
              <a:t>слабым контролем вводимых данных</a:t>
            </a:r>
            <a:r>
              <a:rPr lang="ru" sz="1100">
                <a:solidFill>
                  <a:schemeClr val="dk1"/>
                </a:solidFill>
              </a:rPr>
              <a:t> (например, переполнение буфера), и на разнообразие вредоносного ПО (</a:t>
            </a:r>
            <a:r>
              <a:rPr b="1" lang="ru" sz="1100">
                <a:solidFill>
                  <a:schemeClr val="dk1"/>
                </a:solidFill>
              </a:rPr>
              <a:t>вирусы, черви, трояны, ботнеты</a:t>
            </a:r>
            <a:r>
              <a:rPr lang="ru" sz="1100">
                <a:solidFill>
                  <a:schemeClr val="dk1"/>
                </a:solidFill>
              </a:rPr>
              <a:t>).</a:t>
            </a:r>
            <a:endParaRPr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100">
                <a:solidFill>
                  <a:schemeClr val="dk1"/>
                </a:solidFill>
              </a:rPr>
              <a:t>Критически важной является необходимость </a:t>
            </a:r>
            <a:r>
              <a:rPr b="1" lang="ru" sz="1100">
                <a:solidFill>
                  <a:schemeClr val="dk1"/>
                </a:solidFill>
              </a:rPr>
              <a:t>антивирусной проверки</a:t>
            </a:r>
            <a:r>
              <a:rPr lang="ru" sz="1100">
                <a:solidFill>
                  <a:schemeClr val="dk1"/>
                </a:solidFill>
              </a:rPr>
              <a:t> и постоянного контроля входящих данных, поскольку "любой ввод данных — это зло".</a:t>
            </a: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ru" sz="1100">
                <a:solidFill>
                  <a:schemeClr val="dk1"/>
                </a:solidFill>
              </a:rPr>
              <a:t>Безопасность сетевых служб (Веб и Почта):</a:t>
            </a:r>
            <a:endParaRPr b="1"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100">
                <a:solidFill>
                  <a:schemeClr val="dk1"/>
                </a:solidFill>
              </a:rPr>
              <a:t>Подчеркивается </a:t>
            </a:r>
            <a:r>
              <a:rPr b="1" lang="ru" sz="1100">
                <a:solidFill>
                  <a:schemeClr val="dk1"/>
                </a:solidFill>
              </a:rPr>
              <a:t>принципиальная незащищенность базовых протоколов</a:t>
            </a:r>
            <a:r>
              <a:rPr lang="ru" sz="1100">
                <a:solidFill>
                  <a:schemeClr val="dk1"/>
                </a:solidFill>
              </a:rPr>
              <a:t> (HTTP, SMTP).</a:t>
            </a:r>
            <a:endParaRPr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100">
                <a:solidFill>
                  <a:schemeClr val="dk1"/>
                </a:solidFill>
              </a:rPr>
              <a:t>Для веб-сервисов решение лежит в переходе на </a:t>
            </a:r>
            <a:r>
              <a:rPr b="1" lang="ru" sz="1100">
                <a:solidFill>
                  <a:schemeClr val="dk1"/>
                </a:solidFill>
              </a:rPr>
              <a:t>HTTPS (HTTP + SSL)</a:t>
            </a:r>
            <a:r>
              <a:rPr lang="ru" sz="1100">
                <a:solidFill>
                  <a:schemeClr val="dk1"/>
                </a:solidFill>
              </a:rPr>
              <a:t>, который обеспечивает аутентификацию, конфиденциальность и целостность данных, предотвращая MITM-атаки.</a:t>
            </a:r>
            <a:endParaRPr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100">
                <a:solidFill>
                  <a:schemeClr val="dk1"/>
                </a:solidFill>
              </a:rPr>
              <a:t>Для электронной почты критической угрозой является </a:t>
            </a:r>
            <a:r>
              <a:rPr b="1" lang="ru" sz="1100">
                <a:solidFill>
                  <a:schemeClr val="dk1"/>
                </a:solidFill>
              </a:rPr>
              <a:t>потеря приватности через метаданные</a:t>
            </a:r>
            <a:r>
              <a:rPr lang="ru" sz="1100">
                <a:solidFill>
                  <a:schemeClr val="dk1"/>
                </a:solidFill>
              </a:rPr>
              <a:t>, которые слабо защищены законом и легко привязываются к пользователю (пример дела Петреуса). Аутентификация отправителя требует перехода от простейших ограничений провайдера к </a:t>
            </a:r>
            <a:r>
              <a:rPr b="1" lang="ru" sz="1100">
                <a:solidFill>
                  <a:schemeClr val="dk1"/>
                </a:solidFill>
              </a:rPr>
              <a:t>"сквозным" методам (S/MIME, PGP)</a:t>
            </a:r>
            <a:r>
              <a:rPr lang="ru" sz="1100">
                <a:solidFill>
                  <a:schemeClr val="dk1"/>
                </a:solidFill>
              </a:rPr>
              <a:t> на основе личных цифровых сертификатов.</a:t>
            </a: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ru" sz="1100">
                <a:solidFill>
                  <a:schemeClr val="dk1"/>
                </a:solidFill>
              </a:rPr>
              <a:t>Роль облачных сервисов в безопасности:</a:t>
            </a:r>
            <a:endParaRPr b="1"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100">
                <a:solidFill>
                  <a:schemeClr val="dk1"/>
                </a:solidFill>
              </a:rPr>
              <a:t>Облачные вычисления являются как </a:t>
            </a:r>
            <a:r>
              <a:rPr b="1" lang="ru" sz="1100">
                <a:solidFill>
                  <a:schemeClr val="dk1"/>
                </a:solidFill>
              </a:rPr>
              <a:t>источником новых угроз</a:t>
            </a:r>
            <a:r>
              <a:rPr lang="ru" sz="1100">
                <a:solidFill>
                  <a:schemeClr val="dk1"/>
                </a:solidFill>
              </a:rPr>
              <a:t> (ограниченный контроль клиента, сложность инфраструктуры, риски персональных данных, геополитические/законодательные риски), так и </a:t>
            </a:r>
            <a:r>
              <a:rPr b="1" lang="ru" sz="1100">
                <a:solidFill>
                  <a:schemeClr val="dk1"/>
                </a:solidFill>
              </a:rPr>
              <a:t>мощным средством повышения безопасности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ru" sz="1100">
                <a:solidFill>
                  <a:schemeClr val="dk1"/>
                </a:solidFill>
              </a:rPr>
              <a:t>Главные преимущества облака заключаются в его </a:t>
            </a:r>
            <a:r>
              <a:rPr b="1" lang="ru" sz="1100">
                <a:solidFill>
                  <a:schemeClr val="dk1"/>
                </a:solidFill>
              </a:rPr>
              <a:t>масштабности, избыточности и высокой квалификации персонала</a:t>
            </a:r>
            <a:r>
              <a:rPr lang="ru" sz="1100">
                <a:solidFill>
                  <a:schemeClr val="dk1"/>
                </a:solidFill>
              </a:rPr>
              <a:t>. Эта инфраструктура способна </a:t>
            </a:r>
            <a:r>
              <a:rPr b="1" lang="ru" sz="1100">
                <a:solidFill>
                  <a:schemeClr val="dk1"/>
                </a:solidFill>
              </a:rPr>
              <a:t>эффективно "поглощать" мощные DDoS-атаки</a:t>
            </a:r>
            <a:r>
              <a:rPr lang="ru" sz="1100">
                <a:solidFill>
                  <a:schemeClr val="dk1"/>
                </a:solidFill>
              </a:rPr>
              <a:t> благодаря распределению нагрузки (Anycast) и избыточности ресурсов, что недостижимо для большинства корпоративных сетей.</a:t>
            </a:r>
            <a:endParaRPr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ru" sz="1100">
                <a:solidFill>
                  <a:schemeClr val="dk1"/>
                </a:solidFill>
              </a:rPr>
              <a:t>Стратегический вывод:</a:t>
            </a:r>
            <a:r>
              <a:rPr lang="ru" sz="1100">
                <a:solidFill>
                  <a:schemeClr val="dk1"/>
                </a:solidFill>
              </a:rPr>
              <a:t> Несмотря на сложности, облака имеют большое будущее, и предприятиям необходимо изучать их потенциал и учитывать их значимость при формировании политики безопасности.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Общий вывод по Часть VIII: Безопасность компьютерных сетей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78"/>
          <p:cNvSpPr txBox="1"/>
          <p:nvPr>
            <p:ph idx="1" type="body"/>
          </p:nvPr>
        </p:nvSpPr>
        <p:spPr>
          <a:xfrm>
            <a:off x="311700" y="1630925"/>
            <a:ext cx="8520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Обзор: Часть VIII охватывает фундаментальные аспекты информационной безопасности, включая идентификацию, аутентификацию, авторизацию, анализ трафика, защиту транспортной инфраструктуры и безопасность программного обеспечения.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Ключевые концепции:</a:t>
            </a:r>
            <a:endParaRPr>
              <a:solidFill>
                <a:schemeClr val="dk1"/>
              </a:solidFill>
            </a:endParaRPr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Модели безопасности (Триада КЦД и Гексада Паркера) обеспечивают базис для классификации угроз.</a:t>
            </a:r>
            <a:endParaRPr>
              <a:solidFill>
                <a:schemeClr val="dk1"/>
              </a:solidFill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Технологии аутентификации (Kerberos, сертификаты) и управления доступом (MAC, DAC, RBAC) обеспечивают контроль доступа.</a:t>
            </a:r>
            <a:endParaRPr>
              <a:solidFill>
                <a:schemeClr val="dk1"/>
              </a:solidFill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Анализ трафика (NetFlow, IDS, файерволы) и защита (IPSec, DNSSEC, BGPSEC) противодействуют атакам на сеть.</a:t>
            </a:r>
            <a:endParaRPr>
              <a:solidFill>
                <a:schemeClr val="dk1"/>
              </a:solidFill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Безопасность ПО и служб (веб, почта, облака) требует регулярного обновления и шифрования.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Принципы: Системный подход, непрерывность, эшелонирование и разумная достаточность являются основой эффективной защиты.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Итоговые рекомендации и значение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Рекомендации: Регулярное обновление систем, использование многофакторной аутентификации, шифрование данных и сегментация сети для минимизации рисков.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Значение: Комплексная безопасность критически важна для защиты от современных угроз, таких как DNS-спуфинг, BGP-хайджекинг, DoS и вредоносный код, обеспечивая конфиденциальность, целостность и доступность ресурсов.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Заключение: Изучение Частью VIII подчёркивает необходимость интеграции технических, административных и процедурных мер для построения устойчивой инфраструктуры безопасности.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и примеры кибератак</a:t>
            </a:r>
            <a:endParaRPr/>
          </a:p>
        </p:txBody>
      </p:sp>
      <p:graphicFrame>
        <p:nvGraphicFramePr>
          <p:cNvPr id="148" name="Google Shape;148;p29"/>
          <p:cNvGraphicFramePr/>
          <p:nvPr/>
        </p:nvGraphicFramePr>
        <p:xfrm>
          <a:off x="311700" y="167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{486A74B8-9953-44E7-AA42-A33A07BBF0F7}</a:tableStyleId>
              </a:tblPr>
              <a:tblGrid>
                <a:gridCol w="1382425"/>
                <a:gridCol w="2285925"/>
                <a:gridCol w="2052250"/>
                <a:gridCol w="2800000"/>
              </a:tblGrid>
              <a:tr h="206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Тип Атаки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Суть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Последствия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Примеры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4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Активная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Явное воздействие,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изменяющее состояние ИС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Всегда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оставляет следы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("взламывание"): изменение памяти, странные сообщения, зависание приложений.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Вирусы, внедрение ложного сообщения в протокол, искажение данных на веб-сайте.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8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Пассивная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Не нарушает нормальную работу ИС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, связана со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сбором сведений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Очень сложно выявить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(часто проходят незамеченными), не оставляет следов. Сродни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разведке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Прослушивание внутрисетевого трафика, перехват сообщений.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9" name="Google Shape;149;p29"/>
          <p:cNvSpPr txBox="1"/>
          <p:nvPr/>
        </p:nvSpPr>
        <p:spPr>
          <a:xfrm>
            <a:off x="155250" y="1017725"/>
            <a:ext cx="86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Атаки делятся на активные и пассивные по принципу воздействия на систему.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idx="1" type="body"/>
          </p:nvPr>
        </p:nvSpPr>
        <p:spPr>
          <a:xfrm>
            <a:off x="311700" y="296500"/>
            <a:ext cx="8520600" cy="42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</a:rPr>
              <a:t>Отказ в обслуживании (DoS/DDoS)</a:t>
            </a:r>
            <a:endParaRPr b="1" sz="15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DoS (Denial of Service):</a:t>
            </a:r>
            <a:r>
              <a:rPr lang="ru" sz="1300">
                <a:solidFill>
                  <a:schemeClr val="dk1"/>
                </a:solidFill>
              </a:rPr>
              <a:t> Злонамеренное создание </a:t>
            </a:r>
            <a:r>
              <a:rPr b="1" lang="ru" sz="1300">
                <a:solidFill>
                  <a:schemeClr val="dk1"/>
                </a:solidFill>
              </a:rPr>
              <a:t>искусственной перегрузки</a:t>
            </a:r>
            <a:r>
              <a:rPr lang="ru" sz="1300">
                <a:solidFill>
                  <a:schemeClr val="dk1"/>
                </a:solidFill>
              </a:rPr>
              <a:t> атакуемого компьютера интенсивным потоком запросов, что </a:t>
            </a:r>
            <a:r>
              <a:rPr b="1" lang="ru" sz="1300">
                <a:solidFill>
                  <a:schemeClr val="dk1"/>
                </a:solidFill>
              </a:rPr>
              <a:t>исчерпывает его ресурсы</a:t>
            </a:r>
            <a:r>
              <a:rPr lang="ru" sz="1300">
                <a:solidFill>
                  <a:schemeClr val="dk1"/>
                </a:solidFill>
              </a:rPr>
              <a:t> (процессор, ОС, канал связи) и делает систему недоступной для легальных пользователей.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DDoS (Distributed DoS):</a:t>
            </a:r>
            <a:r>
              <a:rPr lang="ru" sz="1300">
                <a:solidFill>
                  <a:schemeClr val="dk1"/>
                </a:solidFill>
              </a:rPr>
              <a:t> </a:t>
            </a:r>
            <a:r>
              <a:rPr b="1" lang="ru" sz="1300">
                <a:solidFill>
                  <a:schemeClr val="dk1"/>
                </a:solidFill>
              </a:rPr>
              <a:t>Многократно усиленная DoS-атака</a:t>
            </a:r>
            <a:r>
              <a:rPr lang="ru" sz="1300">
                <a:solidFill>
                  <a:schemeClr val="dk1"/>
                </a:solidFill>
              </a:rPr>
              <a:t>, использующая </a:t>
            </a:r>
            <a:r>
              <a:rPr b="1" lang="ru" sz="1300">
                <a:solidFill>
                  <a:schemeClr val="dk1"/>
                </a:solidFill>
              </a:rPr>
              <a:t>множество скомпрометированных компьютеров</a:t>
            </a:r>
            <a:r>
              <a:rPr lang="ru" sz="1300">
                <a:solidFill>
                  <a:schemeClr val="dk1"/>
                </a:solidFill>
              </a:rPr>
              <a:t> ("зомби") для направления суммарного потока запросов на жертву.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</a:rPr>
              <a:t>Методы сокрытия и внедрения</a:t>
            </a:r>
            <a:endParaRPr b="1" sz="15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Спуфинг (Spoofing):</a:t>
            </a:r>
            <a:r>
              <a:rPr lang="ru" sz="1300">
                <a:solidFill>
                  <a:schemeClr val="dk1"/>
                </a:solidFill>
              </a:rPr>
              <a:t> Основной прием для </a:t>
            </a:r>
            <a:r>
              <a:rPr b="1" lang="ru" sz="1300">
                <a:solidFill>
                  <a:schemeClr val="dk1"/>
                </a:solidFill>
              </a:rPr>
              <a:t>"заметания следов"</a:t>
            </a:r>
            <a:r>
              <a:rPr lang="ru" sz="1300">
                <a:solidFill>
                  <a:schemeClr val="dk1"/>
                </a:solidFill>
              </a:rPr>
              <a:t>, заключающийся в </a:t>
            </a:r>
            <a:r>
              <a:rPr b="1" lang="ru" sz="1300">
                <a:solidFill>
                  <a:schemeClr val="dk1"/>
                </a:solidFill>
              </a:rPr>
              <a:t>подмене содержимого пакетов</a:t>
            </a:r>
            <a:r>
              <a:rPr lang="ru" sz="1300">
                <a:solidFill>
                  <a:schemeClr val="dk1"/>
                </a:solidFill>
              </a:rPr>
              <a:t>, чаще всего </a:t>
            </a:r>
            <a:r>
              <a:rPr b="1" lang="ru" sz="1300">
                <a:solidFill>
                  <a:schemeClr val="dk1"/>
                </a:solidFill>
              </a:rPr>
              <a:t>IP-адреса отправителя</a:t>
            </a:r>
            <a:r>
              <a:rPr lang="ru" sz="1300">
                <a:solidFill>
                  <a:schemeClr val="dk1"/>
                </a:solidFill>
              </a:rPr>
              <a:t>, для сокрытия источника атаки.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Внедрение вредоносных программ (Malware):</a:t>
            </a:r>
            <a:r>
              <a:rPr lang="ru" sz="1300">
                <a:solidFill>
                  <a:schemeClr val="dk1"/>
                </a:solidFill>
              </a:rPr>
              <a:t> Активная атака, связанная с проникновением </a:t>
            </a:r>
            <a:r>
              <a:rPr b="1" lang="ru" sz="1300">
                <a:solidFill>
                  <a:schemeClr val="dk1"/>
                </a:solidFill>
              </a:rPr>
              <a:t>троянов, руткитов, червей, шпионских программ</a:t>
            </a:r>
            <a:r>
              <a:rPr lang="ru" sz="1300">
                <a:solidFill>
                  <a:schemeClr val="dk1"/>
                </a:solidFill>
              </a:rPr>
              <a:t> и т.д.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ru" sz="1300">
                <a:solidFill>
                  <a:schemeClr val="dk1"/>
                </a:solidFill>
              </a:rPr>
              <a:t>Шпионские программы (Spyware):</a:t>
            </a:r>
            <a:r>
              <a:rPr lang="ru" sz="1300">
                <a:solidFill>
                  <a:schemeClr val="dk1"/>
                </a:solidFill>
              </a:rPr>
              <a:t> Тайно отслеживают и фиксируют все действия пользователя (пароли, посещения сайтов).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25" y="544725"/>
            <a:ext cx="8863950" cy="40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контролируемого доступа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300">
                <a:solidFill>
                  <a:schemeClr val="dk1"/>
                </a:solidFill>
              </a:rPr>
              <a:t>Концепция разделения ресурсов выдвинула на первый план проблему </a:t>
            </a:r>
            <a:r>
              <a:rPr b="1" lang="ru" sz="2300">
                <a:solidFill>
                  <a:schemeClr val="dk1"/>
                </a:solidFill>
              </a:rPr>
              <a:t>контроля доступа</a:t>
            </a:r>
            <a:r>
              <a:rPr lang="ru" sz="2300">
                <a:solidFill>
                  <a:schemeClr val="dk1"/>
                </a:solidFill>
              </a:rPr>
              <a:t> пользователей к ИС. Модель контролируемого доступа является базой для обеспечения безопасности.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75" y="155288"/>
            <a:ext cx="8820250" cy="483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Кража личности, Фишинг </a:t>
            </a:r>
            <a:endParaRPr/>
          </a:p>
        </p:txBody>
      </p:sp>
      <p:sp>
        <p:nvSpPr>
          <p:cNvPr id="170" name="Google Shape;170;p33"/>
          <p:cNvSpPr txBox="1"/>
          <p:nvPr>
            <p:ph idx="1" type="body"/>
          </p:nvPr>
        </p:nvSpPr>
        <p:spPr>
          <a:xfrm>
            <a:off x="311700" y="3863750"/>
            <a:ext cx="8520600" cy="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1500">
                <a:solidFill>
                  <a:schemeClr val="dk1"/>
                </a:solidFill>
              </a:rPr>
              <a:t>Изощренность:</a:t>
            </a:r>
            <a:r>
              <a:rPr lang="ru" sz="1500">
                <a:solidFill>
                  <a:schemeClr val="dk1"/>
                </a:solidFill>
              </a:rPr>
              <a:t> Мошенники постоянно совершенствуют приемы: используют </a:t>
            </a:r>
            <a:r>
              <a:rPr b="1" lang="ru" sz="1500">
                <a:solidFill>
                  <a:schemeClr val="dk1"/>
                </a:solidFill>
              </a:rPr>
              <a:t>похожие доменные имена</a:t>
            </a:r>
            <a:r>
              <a:rPr lang="ru" sz="1500">
                <a:solidFill>
                  <a:schemeClr val="dk1"/>
                </a:solidFill>
              </a:rPr>
              <a:t> (</a:t>
            </a:r>
            <a:r>
              <a:rPr lang="ru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peypal.com</a:t>
            </a:r>
            <a:r>
              <a:rPr lang="ru" sz="1500">
                <a:solidFill>
                  <a:schemeClr val="dk1"/>
                </a:solidFill>
              </a:rPr>
              <a:t>), поддельные сайты, которые выглядят как настоящие, и эксплойты браузеров.</a:t>
            </a:r>
            <a:endParaRPr sz="2200">
              <a:solidFill>
                <a:schemeClr val="dk1"/>
              </a:solidFill>
            </a:endParaRPr>
          </a:p>
        </p:txBody>
      </p:sp>
      <p:graphicFrame>
        <p:nvGraphicFramePr>
          <p:cNvPr id="171" name="Google Shape;171;p33"/>
          <p:cNvGraphicFramePr/>
          <p:nvPr/>
        </p:nvGraphicFramePr>
        <p:xfrm>
          <a:off x="311700" y="106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{486A74B8-9953-44E7-AA42-A33A07BBF0F7}</a:tableStyleId>
              </a:tblPr>
              <a:tblGrid>
                <a:gridCol w="2840200"/>
                <a:gridCol w="2840200"/>
                <a:gridCol w="2840200"/>
              </a:tblGrid>
              <a:tr h="32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Тип Атаки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Определение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Механизм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8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Кража личности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(Identity Theft)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Пассивная атака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по сбору персональных данных о другом человеке с целью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выдать себя за него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(для кредита, доступа к счету и т.д.).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Сбор персональных данных по телефону, через интерактивные веб-формы.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62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Фишинг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(Phishing)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Социальная инженерия для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"выуживания" персональных данных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(логины, пароли, ИНН) у жертв.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Имитация доверенной стороны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(банка, налоговой) по телефону или почте. Перенаправление жертвы на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поддельный сайт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или использование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всплывающих окон-ловушек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на настоящем сайте.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Иерархия средств защиты: Системный подход</a:t>
            </a:r>
            <a:endParaRPr/>
          </a:p>
        </p:txBody>
      </p:sp>
      <p:sp>
        <p:nvSpPr>
          <p:cNvPr id="177" name="Google Shape;177;p34"/>
          <p:cNvSpPr txBox="1"/>
          <p:nvPr>
            <p:ph idx="1" type="body"/>
          </p:nvPr>
        </p:nvSpPr>
        <p:spPr>
          <a:xfrm>
            <a:off x="311700" y="1152475"/>
            <a:ext cx="8520600" cy="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</a:rPr>
              <a:t>Успех в ИБ требует </a:t>
            </a:r>
            <a:r>
              <a:rPr b="1" lang="ru" sz="1200">
                <a:solidFill>
                  <a:schemeClr val="dk1"/>
                </a:solidFill>
                <a:highlight>
                  <a:schemeClr val="lt1"/>
                </a:highlight>
              </a:rPr>
              <a:t>системного подхода</a:t>
            </a: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</a:rPr>
              <a:t> и совместного применения средств защиты, организованных в четыре иерархических уровня.</a:t>
            </a:r>
            <a:endParaRPr sz="19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graphicFrame>
        <p:nvGraphicFramePr>
          <p:cNvPr id="178" name="Google Shape;178;p34"/>
          <p:cNvGraphicFramePr/>
          <p:nvPr/>
        </p:nvGraphicFramePr>
        <p:xfrm>
          <a:off x="311700" y="169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{486A74B8-9953-44E7-AA42-A33A07BBF0F7}</a:tableStyleId>
              </a:tblPr>
              <a:tblGrid>
                <a:gridCol w="2840200"/>
                <a:gridCol w="2840200"/>
                <a:gridCol w="2840200"/>
              </a:tblGrid>
              <a:tr h="476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</a:rPr>
                        <a:t>Уровень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</a:rPr>
                        <a:t>Суть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</a:rPr>
                        <a:t>Примеры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0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</a:rPr>
                        <a:t>Законодательный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</a:rPr>
                        <a:t>Правовое регулирование, стандартизация, лицензирование</a:t>
                      </a:r>
                      <a:r>
                        <a:rPr lang="ru" sz="900">
                          <a:solidFill>
                            <a:schemeClr val="dk1"/>
                          </a:solidFill>
                        </a:rPr>
                        <a:t> и морально-этические нормы.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</a:rPr>
                        <a:t>ФЗ «О персональных данных», стандарт "Оранжевая книга".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</a:rPr>
                        <a:t>Административный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</a:rPr>
                        <a:t>Стратегическое направление защиты</a:t>
                      </a:r>
                      <a:r>
                        <a:rPr lang="ru" sz="900">
                          <a:solidFill>
                            <a:schemeClr val="dk1"/>
                          </a:solidFill>
                        </a:rPr>
                        <a:t> (Политика безопасности): определение критически важных ресурсов, планирование бюджета, назначение ответственных.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</a:rPr>
                        <a:t>Политика безопасности предприятия, программа обеспечения ИБ.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</a:rPr>
                        <a:t>Процедурный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</a:rPr>
                        <a:t>Действия персонала</a:t>
                      </a:r>
                      <a:r>
                        <a:rPr lang="ru" sz="900">
                          <a:solidFill>
                            <a:schemeClr val="dk1"/>
                          </a:solidFill>
                        </a:rPr>
                        <a:t>, направленные на выполнение стратегии с помощью технических средств.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</a:rPr>
                        <a:t>Резервное копирование, управление персоналом, пропускной режим, охрана территории.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</a:rPr>
                        <a:t>Технический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</a:rPr>
                        <a:t>Программно-аппаратные и математические средства</a:t>
                      </a:r>
                      <a:r>
                        <a:rPr lang="ru" sz="900">
                          <a:solidFill>
                            <a:schemeClr val="dk1"/>
                          </a:solidFill>
                        </a:rPr>
                        <a:t> защиты.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</a:rPr>
                        <a:t>Программные:</a:t>
                      </a:r>
                      <a:r>
                        <a:rPr lang="ru" sz="900">
                          <a:solidFill>
                            <a:schemeClr val="dk1"/>
                          </a:solidFill>
                        </a:rPr>
                        <a:t> антивирусы, IDS/IPS, подсистемы аутентификации. </a:t>
                      </a:r>
                      <a:r>
                        <a:rPr b="1" lang="ru" sz="900">
                          <a:solidFill>
                            <a:schemeClr val="dk1"/>
                          </a:solidFill>
                        </a:rPr>
                        <a:t>Аппаратные:</a:t>
                      </a:r>
                      <a:r>
                        <a:rPr lang="ru" sz="900">
                          <a:solidFill>
                            <a:schemeClr val="dk1"/>
                          </a:solidFill>
                        </a:rPr>
                        <a:t> ИБП, средства контроля доступа. </a:t>
                      </a:r>
                      <a:r>
                        <a:rPr b="1" lang="ru" sz="900">
                          <a:solidFill>
                            <a:schemeClr val="dk1"/>
                          </a:solidFill>
                        </a:rPr>
                        <a:t>Методы:</a:t>
                      </a:r>
                      <a:r>
                        <a:rPr lang="ru" sz="900">
                          <a:solidFill>
                            <a:schemeClr val="dk1"/>
                          </a:solidFill>
                        </a:rPr>
                        <a:t> криптография.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Стратегические принципы (Подход и Непрерывность)</a:t>
            </a:r>
            <a:endParaRPr/>
          </a:p>
        </p:txBody>
      </p:sp>
      <p:sp>
        <p:nvSpPr>
          <p:cNvPr id="184" name="Google Shape;18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1. Подход «Сверху Вниз» (От общего к частному)</a:t>
            </a:r>
            <a:endParaRPr b="1" sz="13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Суть:</a:t>
            </a:r>
            <a:r>
              <a:rPr lang="ru" sz="1100">
                <a:solidFill>
                  <a:schemeClr val="dk1"/>
                </a:solidFill>
              </a:rPr>
              <a:t> Все стратегические решения по безопасности принимаются </a:t>
            </a:r>
            <a:r>
              <a:rPr b="1" lang="ru" sz="1100">
                <a:solidFill>
                  <a:schemeClr val="dk1"/>
                </a:solidFill>
              </a:rPr>
              <a:t>топ-менеджментом</a:t>
            </a:r>
            <a:r>
              <a:rPr lang="ru" sz="1100">
                <a:solidFill>
                  <a:schemeClr val="dk1"/>
                </a:solidFill>
              </a:rPr>
              <a:t> ("верх"), который определяет стратегически важные объекты и оценивает риски. Эти решения затем трансформируются в конкретные планы и инструкции для исполнителей ("низ").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Почему это важно:</a:t>
            </a:r>
            <a:r>
              <a:rPr lang="ru" sz="1100">
                <a:solidFill>
                  <a:schemeClr val="dk1"/>
                </a:solidFill>
              </a:rPr>
              <a:t> Противоположный подход ("снизу вверх") неработоспособен, так как решения, принятые на уровне отдельных специалистов, могут быть </a:t>
            </a:r>
            <a:r>
              <a:rPr b="1" lang="ru" sz="1100">
                <a:solidFill>
                  <a:schemeClr val="dk1"/>
                </a:solidFill>
              </a:rPr>
              <a:t>несогласованными</a:t>
            </a:r>
            <a:r>
              <a:rPr lang="ru" sz="1100">
                <a:solidFill>
                  <a:schemeClr val="dk1"/>
                </a:solidFill>
              </a:rPr>
              <a:t> и приводить к нерациональным тратам (например, защита легко восстанавливаемой, некритичной информации).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2. Защита как Непрерывный Процесс</a:t>
            </a:r>
            <a:endParaRPr b="1" sz="13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Суть:</a:t>
            </a:r>
            <a:r>
              <a:rPr lang="ru" sz="1100">
                <a:solidFill>
                  <a:schemeClr val="dk1"/>
                </a:solidFill>
              </a:rPr>
              <a:t> Информационная защита — это </a:t>
            </a:r>
            <a:r>
              <a:rPr b="1" lang="ru" sz="1100">
                <a:solidFill>
                  <a:schemeClr val="dk1"/>
                </a:solidFill>
              </a:rPr>
              <a:t>непрерывный, циклический процесс</a:t>
            </a:r>
            <a:r>
              <a:rPr lang="ru" sz="1100">
                <a:solidFill>
                  <a:schemeClr val="dk1"/>
                </a:solidFill>
              </a:rPr>
              <a:t>, который не может быть решен раз и навсегда.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Цикл:</a:t>
            </a:r>
            <a:r>
              <a:rPr lang="ru" sz="1100">
                <a:solidFill>
                  <a:schemeClr val="dk1"/>
                </a:solidFill>
              </a:rPr>
              <a:t> Анализ угроз и уязвимостей → Оценка рисков → Разработка политики → Реализация решений → (Повтор).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Характер:</a:t>
            </a:r>
            <a:r>
              <a:rPr lang="ru" sz="1100">
                <a:solidFill>
                  <a:schemeClr val="dk1"/>
                </a:solidFill>
              </a:rPr>
              <a:t> Процесс должен быть </a:t>
            </a:r>
            <a:r>
              <a:rPr b="1" lang="ru" sz="1100">
                <a:solidFill>
                  <a:schemeClr val="dk1"/>
                </a:solidFill>
              </a:rPr>
              <a:t>проактивным (упреждающим)</a:t>
            </a:r>
            <a:r>
              <a:rPr lang="ru" sz="1100">
                <a:solidFill>
                  <a:schemeClr val="dk1"/>
                </a:solidFill>
              </a:rPr>
              <a:t>, а не реактивным.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ru" sz="1100">
                <a:solidFill>
                  <a:schemeClr val="dk1"/>
                </a:solidFill>
              </a:rPr>
              <a:t>Проактивный подход</a:t>
            </a:r>
            <a:r>
              <a:rPr lang="ru" sz="1100">
                <a:solidFill>
                  <a:schemeClr val="dk1"/>
                </a:solidFill>
              </a:rPr>
              <a:t> (предпочтительный): Основательная подготовка оборонительных мер </a:t>
            </a:r>
            <a:r>
              <a:rPr b="1" lang="ru" sz="1100">
                <a:solidFill>
                  <a:schemeClr val="dk1"/>
                </a:solidFill>
              </a:rPr>
              <a:t>в спокойной обстановке</a:t>
            </a:r>
            <a:r>
              <a:rPr lang="ru" sz="1100">
                <a:solidFill>
                  <a:schemeClr val="dk1"/>
                </a:solidFill>
              </a:rPr>
              <a:t> (установка средств, документирование процедур) для защиты от </a:t>
            </a:r>
            <a:r>
              <a:rPr b="1" lang="ru" sz="1100">
                <a:solidFill>
                  <a:schemeClr val="dk1"/>
                </a:solidFill>
              </a:rPr>
              <a:t>вероятных угроз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ru" sz="1100">
                <a:solidFill>
                  <a:schemeClr val="dk1"/>
                </a:solidFill>
              </a:rPr>
              <a:t>Реактивный подход:</a:t>
            </a:r>
            <a:r>
              <a:rPr lang="ru" sz="1100">
                <a:solidFill>
                  <a:schemeClr val="dk1"/>
                </a:solidFill>
              </a:rPr>
              <a:t> Принятие мер </a:t>
            </a:r>
            <a:r>
              <a:rPr b="1" lang="ru" sz="1100">
                <a:solidFill>
                  <a:schemeClr val="dk1"/>
                </a:solidFill>
              </a:rPr>
              <a:t>после того, как нарушение уже произошло</a:t>
            </a:r>
            <a:r>
              <a:rPr lang="ru" sz="1100">
                <a:solidFill>
                  <a:schemeClr val="dk1"/>
                </a:solidFill>
              </a:rPr>
              <a:t>, что снижает шансы на успешное отражение атаки из-за нехватки времени и стресса.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Принципы реализации (Архитектура и Баланс)</a:t>
            </a:r>
            <a:endParaRPr/>
          </a:p>
        </p:txBody>
      </p:sp>
      <p:sp>
        <p:nvSpPr>
          <p:cNvPr id="190" name="Google Shape;19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852"/>
              <a:buNone/>
            </a:pPr>
            <a:r>
              <a:rPr b="1" lang="ru" sz="1107">
                <a:solidFill>
                  <a:schemeClr val="dk1"/>
                </a:solidFill>
              </a:rPr>
              <a:t>3. Эшелонированная (Многоуровневая) Защита</a:t>
            </a:r>
            <a:endParaRPr b="1" sz="1107">
              <a:solidFill>
                <a:schemeClr val="dk1"/>
              </a:solidFill>
            </a:endParaRPr>
          </a:p>
          <a:p>
            <a:pPr indent="-289083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52"/>
              <a:buChar char="●"/>
            </a:pPr>
            <a:r>
              <a:rPr b="1" lang="ru" sz="952">
                <a:solidFill>
                  <a:schemeClr val="dk1"/>
                </a:solidFill>
              </a:rPr>
              <a:t>Суть:</a:t>
            </a:r>
            <a:r>
              <a:rPr lang="ru" sz="952">
                <a:solidFill>
                  <a:schemeClr val="dk1"/>
                </a:solidFill>
              </a:rPr>
              <a:t> Обеспечение эффективной защиты путем </a:t>
            </a:r>
            <a:r>
              <a:rPr b="1" lang="ru" sz="952">
                <a:solidFill>
                  <a:schemeClr val="dk1"/>
                </a:solidFill>
              </a:rPr>
              <a:t>многократного резервирования</a:t>
            </a:r>
            <a:r>
              <a:rPr lang="ru" sz="952">
                <a:solidFill>
                  <a:schemeClr val="dk1"/>
                </a:solidFill>
              </a:rPr>
              <a:t> средств безопасности — установки </a:t>
            </a:r>
            <a:r>
              <a:rPr b="1" lang="ru" sz="952">
                <a:solidFill>
                  <a:schemeClr val="dk1"/>
                </a:solidFill>
              </a:rPr>
              <a:t>нескольких защитных барьеров</a:t>
            </a:r>
            <a:r>
              <a:rPr lang="ru" sz="952">
                <a:solidFill>
                  <a:schemeClr val="dk1"/>
                </a:solidFill>
              </a:rPr>
              <a:t> на пути к информационному ресурсу.</a:t>
            </a:r>
            <a:endParaRPr sz="952">
              <a:solidFill>
                <a:schemeClr val="dk1"/>
              </a:solidFill>
            </a:endParaRPr>
          </a:p>
          <a:p>
            <a:pPr indent="-28908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2"/>
              <a:buChar char="●"/>
            </a:pPr>
            <a:r>
              <a:rPr b="1" lang="ru" sz="952">
                <a:solidFill>
                  <a:schemeClr val="dk1"/>
                </a:solidFill>
              </a:rPr>
              <a:t>Главная цель:</a:t>
            </a:r>
            <a:r>
              <a:rPr lang="ru" sz="952">
                <a:solidFill>
                  <a:schemeClr val="dk1"/>
                </a:solidFill>
              </a:rPr>
              <a:t> Не столько дублирование средств, сколько </a:t>
            </a:r>
            <a:r>
              <a:rPr b="1" lang="ru" sz="952">
                <a:solidFill>
                  <a:schemeClr val="dk1"/>
                </a:solidFill>
              </a:rPr>
              <a:t>замедление атаки</a:t>
            </a:r>
            <a:r>
              <a:rPr lang="ru" sz="952">
                <a:solidFill>
                  <a:schemeClr val="dk1"/>
                </a:solidFill>
              </a:rPr>
              <a:t>, чтобы преступник потратил как можно больше времени на преодоление барьеров. Замедление повышает шанс </a:t>
            </a:r>
            <a:r>
              <a:rPr b="1" lang="ru" sz="952">
                <a:solidFill>
                  <a:schemeClr val="dk1"/>
                </a:solidFill>
              </a:rPr>
              <a:t>обнаружения</a:t>
            </a:r>
            <a:r>
              <a:rPr lang="ru" sz="952">
                <a:solidFill>
                  <a:schemeClr val="dk1"/>
                </a:solidFill>
              </a:rPr>
              <a:t> атаки.</a:t>
            </a:r>
            <a:endParaRPr sz="952">
              <a:solidFill>
                <a:schemeClr val="dk1"/>
              </a:solidFill>
            </a:endParaRPr>
          </a:p>
          <a:p>
            <a:pPr indent="-28908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2"/>
              <a:buChar char="●"/>
            </a:pPr>
            <a:r>
              <a:rPr b="1" lang="ru" sz="952">
                <a:solidFill>
                  <a:schemeClr val="dk1"/>
                </a:solidFill>
              </a:rPr>
              <a:t>Рубежи обороны ИТ-системы:</a:t>
            </a:r>
            <a:endParaRPr b="1" sz="952">
              <a:solidFill>
                <a:schemeClr val="dk1"/>
              </a:solidFill>
            </a:endParaRPr>
          </a:p>
          <a:p>
            <a:pPr indent="-289083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2"/>
              <a:buChar char="○"/>
            </a:pPr>
            <a:r>
              <a:rPr b="1" lang="ru" sz="952">
                <a:solidFill>
                  <a:schemeClr val="dk1"/>
                </a:solidFill>
              </a:rPr>
              <a:t>Внешние слои:</a:t>
            </a:r>
            <a:r>
              <a:rPr lang="ru" sz="952">
                <a:solidFill>
                  <a:schemeClr val="dk1"/>
                </a:solidFill>
              </a:rPr>
              <a:t> Организационно-административный (контроль персонала, процедура приема) и Физический (замки, видеокамеры, контроль входа).</a:t>
            </a:r>
            <a:endParaRPr sz="952">
              <a:solidFill>
                <a:schemeClr val="dk1"/>
              </a:solidFill>
            </a:endParaRPr>
          </a:p>
          <a:p>
            <a:pPr indent="-289083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2"/>
              <a:buChar char="○"/>
            </a:pPr>
            <a:r>
              <a:rPr b="1" lang="ru" sz="952">
                <a:solidFill>
                  <a:schemeClr val="dk1"/>
                </a:solidFill>
              </a:rPr>
              <a:t>Технические слои (от внешнего к внутреннему):</a:t>
            </a:r>
            <a:r>
              <a:rPr lang="ru" sz="952">
                <a:solidFill>
                  <a:schemeClr val="dk1"/>
                </a:solidFill>
              </a:rPr>
              <a:t> Внешняя сеть (VPN, аудит) → Периметр (Файервол, Прокси-серверы) → Внутренняя сеть (IDS/IPS) → Хост (Аутентификация/Авторизация, Антивирус) → </a:t>
            </a:r>
            <a:r>
              <a:rPr b="1" lang="ru" sz="952">
                <a:solidFill>
                  <a:schemeClr val="dk1"/>
                </a:solidFill>
              </a:rPr>
              <a:t>Данные (Шифрование, Контроль доступа)</a:t>
            </a:r>
            <a:r>
              <a:rPr lang="ru" sz="952">
                <a:solidFill>
                  <a:schemeClr val="dk1"/>
                </a:solidFill>
              </a:rPr>
              <a:t>.</a:t>
            </a:r>
            <a:endParaRPr sz="95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852"/>
              <a:buNone/>
            </a:pPr>
            <a:r>
              <a:rPr b="1" lang="ru" sz="1107">
                <a:solidFill>
                  <a:schemeClr val="dk1"/>
                </a:solidFill>
              </a:rPr>
              <a:t>4. Сбалансированная Защита</a:t>
            </a:r>
            <a:endParaRPr b="1" sz="1107">
              <a:solidFill>
                <a:schemeClr val="dk1"/>
              </a:solidFill>
            </a:endParaRPr>
          </a:p>
          <a:p>
            <a:pPr indent="-289083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52"/>
              <a:buChar char="●"/>
            </a:pPr>
            <a:r>
              <a:rPr b="1" lang="ru" sz="952">
                <a:solidFill>
                  <a:schemeClr val="dk1"/>
                </a:solidFill>
              </a:rPr>
              <a:t>Суть:</a:t>
            </a:r>
            <a:r>
              <a:rPr lang="ru" sz="952">
                <a:solidFill>
                  <a:schemeClr val="dk1"/>
                </a:solidFill>
              </a:rPr>
              <a:t> Степень защищенности системы измеряется </a:t>
            </a:r>
            <a:r>
              <a:rPr b="1" lang="ru" sz="952">
                <a:solidFill>
                  <a:schemeClr val="dk1"/>
                </a:solidFill>
              </a:rPr>
              <a:t>защищенностью ее самого слабого звена</a:t>
            </a:r>
            <a:r>
              <a:rPr lang="ru" sz="952">
                <a:solidFill>
                  <a:schemeClr val="dk1"/>
                </a:solidFill>
              </a:rPr>
              <a:t>. Необходимо обеспечить </a:t>
            </a:r>
            <a:r>
              <a:rPr b="1" lang="ru" sz="952">
                <a:solidFill>
                  <a:schemeClr val="dk1"/>
                </a:solidFill>
              </a:rPr>
              <a:t>баланс стойкости</a:t>
            </a:r>
            <a:r>
              <a:rPr lang="ru" sz="952">
                <a:solidFill>
                  <a:schemeClr val="dk1"/>
                </a:solidFill>
              </a:rPr>
              <a:t> всех компонентов.</a:t>
            </a:r>
            <a:endParaRPr sz="952">
              <a:solidFill>
                <a:schemeClr val="dk1"/>
              </a:solidFill>
            </a:endParaRPr>
          </a:p>
          <a:p>
            <a:pPr indent="-28908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2"/>
              <a:buChar char="●"/>
            </a:pPr>
            <a:r>
              <a:rPr b="1" lang="ru" sz="952">
                <a:solidFill>
                  <a:schemeClr val="dk1"/>
                </a:solidFill>
              </a:rPr>
              <a:t>Последствия дисбаланса:</a:t>
            </a:r>
            <a:r>
              <a:rPr lang="ru" sz="952">
                <a:solidFill>
                  <a:schemeClr val="dk1"/>
                </a:solidFill>
              </a:rPr>
              <a:t> Если сообщения шифруются, но ключи легкодоступны, эффект шифрования нулевой. Если существует путь с минимальной защитой, нет смысла вкладываться в дорогостоящую защиту других путей.</a:t>
            </a:r>
            <a:endParaRPr sz="952">
              <a:solidFill>
                <a:schemeClr val="dk1"/>
              </a:solidFill>
            </a:endParaRPr>
          </a:p>
          <a:p>
            <a:pPr indent="-28908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2"/>
              <a:buChar char="●"/>
            </a:pPr>
            <a:r>
              <a:rPr b="1" lang="ru" sz="952">
                <a:solidFill>
                  <a:schemeClr val="dk1"/>
                </a:solidFill>
              </a:rPr>
              <a:t>Принцип единого контрольно-пропускного пункта:</a:t>
            </a:r>
            <a:r>
              <a:rPr lang="ru" sz="952">
                <a:solidFill>
                  <a:schemeClr val="dk1"/>
                </a:solidFill>
              </a:rPr>
              <a:t> Весь входящий и исходящий трафик должен проходить через </a:t>
            </a:r>
            <a:r>
              <a:rPr b="1" lang="ru" sz="952">
                <a:solidFill>
                  <a:schemeClr val="dk1"/>
                </a:solidFill>
              </a:rPr>
              <a:t>единственный узел</a:t>
            </a:r>
            <a:r>
              <a:rPr lang="ru" sz="952">
                <a:solidFill>
                  <a:schemeClr val="dk1"/>
                </a:solidFill>
              </a:rPr>
              <a:t> (например, межсетевой экран), чтобы исключить обход защиты (например, через локальные модемы).</a:t>
            </a:r>
            <a:endParaRPr sz="952">
              <a:solidFill>
                <a:schemeClr val="dk1"/>
              </a:solidFill>
            </a:endParaRPr>
          </a:p>
          <a:p>
            <a:pPr indent="-28908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2"/>
              <a:buChar char="●"/>
            </a:pPr>
            <a:r>
              <a:rPr b="1" lang="ru" sz="952">
                <a:solidFill>
                  <a:schemeClr val="dk1"/>
                </a:solidFill>
              </a:rPr>
              <a:t>Пример провала:</a:t>
            </a:r>
            <a:r>
              <a:rPr lang="ru" sz="952">
                <a:solidFill>
                  <a:schemeClr val="dk1"/>
                </a:solidFill>
              </a:rPr>
              <a:t> Масштабные утечки данных (Мэннинг, Сноуден) произошли из-за </a:t>
            </a:r>
            <a:r>
              <a:rPr b="1" lang="ru" sz="952">
                <a:solidFill>
                  <a:schemeClr val="dk1"/>
                </a:solidFill>
              </a:rPr>
              <a:t>слабого звена в управлении персоналом</a:t>
            </a:r>
            <a:r>
              <a:rPr lang="ru" sz="952">
                <a:solidFill>
                  <a:schemeClr val="dk1"/>
                </a:solidFill>
              </a:rPr>
              <a:t> и </a:t>
            </a:r>
            <a:r>
              <a:rPr b="1" lang="ru" sz="952">
                <a:solidFill>
                  <a:schemeClr val="dk1"/>
                </a:solidFill>
              </a:rPr>
              <a:t>контроле портативных носителей</a:t>
            </a:r>
            <a:r>
              <a:rPr lang="ru" sz="952">
                <a:solidFill>
                  <a:schemeClr val="dk1"/>
                </a:solidFill>
              </a:rPr>
              <a:t>, несмотря на мощные алгоритмы шифрования данных.</a:t>
            </a:r>
            <a:endParaRPr sz="95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49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520600" cy="41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Экономические принципы (Разумная достаточность)</a:t>
            </a:r>
            <a:endParaRPr/>
          </a:p>
        </p:txBody>
      </p:sp>
      <p:sp>
        <p:nvSpPr>
          <p:cNvPr id="203" name="Google Shape;20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5. Компромиссы и Разумная достаточность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Система безопасности создается в результате компромисса между </a:t>
            </a:r>
            <a:r>
              <a:rPr b="1" lang="ru" sz="1100">
                <a:solidFill>
                  <a:schemeClr val="dk1"/>
                </a:solidFill>
              </a:rPr>
              <a:t>качеством защиты</a:t>
            </a:r>
            <a:r>
              <a:rPr lang="ru" sz="1100">
                <a:solidFill>
                  <a:schemeClr val="dk1"/>
                </a:solidFill>
              </a:rPr>
              <a:t> (функциональность, надежность, удобство работы) и </a:t>
            </a:r>
            <a:r>
              <a:rPr b="1" lang="ru" sz="1100">
                <a:solidFill>
                  <a:schemeClr val="dk1"/>
                </a:solidFill>
              </a:rPr>
              <a:t>затратами</a:t>
            </a:r>
            <a:r>
              <a:rPr lang="ru" sz="1100">
                <a:solidFill>
                  <a:schemeClr val="dk1"/>
                </a:solidFill>
              </a:rPr>
              <a:t> на ее разработку и эксплуатацию.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Экономически обоснованное решение:</a:t>
            </a:r>
            <a:r>
              <a:rPr lang="ru" sz="1100">
                <a:solidFill>
                  <a:schemeClr val="dk1"/>
                </a:solidFill>
              </a:rPr>
              <a:t> Внедрение системы безопасности выгодно, только если:</a:t>
            </a:r>
            <a:br>
              <a:rPr lang="ru" sz="1100">
                <a:solidFill>
                  <a:schemeClr val="dk1"/>
                </a:solidFill>
              </a:rPr>
            </a:br>
            <a:r>
              <a:rPr lang="ru" sz="1100">
                <a:solidFill>
                  <a:schemeClr val="dk1"/>
                </a:solidFill>
              </a:rPr>
              <a:t> Потери от риска+Затраты на систему+Потери от снижения производительности&lt;Исходный ущерб от риска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Принцип разумной достаточности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Цель — </a:t>
            </a:r>
            <a:r>
              <a:rPr b="1" lang="ru" sz="1100">
                <a:solidFill>
                  <a:schemeClr val="dk1"/>
                </a:solidFill>
              </a:rPr>
              <a:t>сделать атаку неприемлемой</a:t>
            </a:r>
            <a:r>
              <a:rPr lang="ru" sz="1100">
                <a:solidFill>
                  <a:schemeClr val="dk1"/>
                </a:solidFill>
              </a:rPr>
              <a:t> для злоумышленника (с точки зрения времени и средств).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Стойкость системы считается достаточной, если выполняется хотя бы одно из условий: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ru" sz="1100">
                <a:solidFill>
                  <a:schemeClr val="dk1"/>
                </a:solidFill>
              </a:rPr>
              <a:t>Затраты на безопасность ≥ Величина потенциального ущерба.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ru" sz="1100">
                <a:solidFill>
                  <a:schemeClr val="dk1"/>
                </a:solidFill>
              </a:rPr>
              <a:t>Время преодоления защиты ≥ Время старения информации.</a:t>
            </a:r>
            <a:r>
              <a:rPr lang="ru" sz="1100">
                <a:solidFill>
                  <a:schemeClr val="dk1"/>
                </a:solidFill>
              </a:rPr>
              <a:t> (К моменту взлома данные уже не представляют ценности.)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ru" sz="1100">
                <a:solidFill>
                  <a:schemeClr val="dk1"/>
                </a:solidFill>
              </a:rPr>
              <a:t>Стоимость преодоления защиты ≥ Стоимость полученной выгоды.</a:t>
            </a:r>
            <a:r>
              <a:rPr lang="ru" sz="1100">
                <a:solidFill>
                  <a:schemeClr val="dk1"/>
                </a:solidFill>
              </a:rPr>
              <a:t> (Атака становится экономически невыгодной.)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2200"/>
              <a:t>Шифрование: Основы и Криптостойкость</a:t>
            </a:r>
            <a:endParaRPr b="1" sz="2200"/>
          </a:p>
        </p:txBody>
      </p:sp>
      <p:sp>
        <p:nvSpPr>
          <p:cNvPr id="209" name="Google Shape;20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Основные понятия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Шифрование (Encryption):</a:t>
            </a:r>
            <a:r>
              <a:rPr lang="ru" sz="1100">
                <a:solidFill>
                  <a:schemeClr val="dk1"/>
                </a:solidFill>
              </a:rPr>
              <a:t> Обратимое преобразование информации для обеспечения </a:t>
            </a:r>
            <a:r>
              <a:rPr b="1" lang="ru" sz="1100">
                <a:solidFill>
                  <a:schemeClr val="dk1"/>
                </a:solidFill>
              </a:rPr>
              <a:t>конфиденциальности</a:t>
            </a:r>
            <a:r>
              <a:rPr lang="ru" sz="1100">
                <a:solidFill>
                  <a:schemeClr val="dk1"/>
                </a:solidFill>
              </a:rPr>
              <a:t> данных.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Дешифрование (Decryption):</a:t>
            </a:r>
            <a:r>
              <a:rPr lang="ru" sz="1100">
                <a:solidFill>
                  <a:schemeClr val="dk1"/>
                </a:solidFill>
              </a:rPr>
              <a:t> Процедура, возвращающая зашифрованный текст в исходное состояние с помощью </a:t>
            </a:r>
            <a:r>
              <a:rPr b="1" lang="ru" sz="1100">
                <a:solidFill>
                  <a:schemeClr val="dk1"/>
                </a:solidFill>
              </a:rPr>
              <a:t>секретного ключа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Криптосистема:</a:t>
            </a:r>
            <a:r>
              <a:rPr lang="ru" sz="1100">
                <a:solidFill>
                  <a:schemeClr val="dk1"/>
                </a:solidFill>
              </a:rPr>
              <a:t> Пара процедур шифрования и дешифрования.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Криптоанализ (Взлом шифра):</a:t>
            </a:r>
            <a:r>
              <a:rPr lang="ru" sz="1100">
                <a:solidFill>
                  <a:schemeClr val="dk1"/>
                </a:solidFill>
              </a:rPr>
              <a:t> Методы раскрытия криптосистемы, направленные на выявление уязвимостей или подбор ключа (например, частотный анализ).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Криптостойкость и Принцип Керкгоффса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Криптостойкость:</a:t>
            </a:r>
            <a:r>
              <a:rPr lang="ru" sz="1100">
                <a:solidFill>
                  <a:schemeClr val="dk1"/>
                </a:solidFill>
              </a:rPr>
              <a:t> Сложность алгоритма раскрытия шифра.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Принцип Керкгоффса:</a:t>
            </a:r>
            <a:r>
              <a:rPr lang="ru" sz="1100">
                <a:solidFill>
                  <a:schemeClr val="dk1"/>
                </a:solidFill>
              </a:rPr>
              <a:t> Стойкость шифра должна определяться </a:t>
            </a:r>
            <a:r>
              <a:rPr b="1" lang="ru" sz="1100">
                <a:solidFill>
                  <a:schemeClr val="dk1"/>
                </a:solidFill>
              </a:rPr>
              <a:t>только секретностью ключа</a:t>
            </a:r>
            <a:r>
              <a:rPr lang="ru" sz="1100">
                <a:solidFill>
                  <a:schemeClr val="dk1"/>
                </a:solidFill>
              </a:rPr>
              <a:t>.</a:t>
            </a:r>
            <a:br>
              <a:rPr lang="ru" sz="1100">
                <a:solidFill>
                  <a:schemeClr val="dk1"/>
                </a:solidFill>
              </a:rPr>
            </a:br>
            <a:r>
              <a:rPr lang="ru" sz="1100">
                <a:solidFill>
                  <a:schemeClr val="dk1"/>
                </a:solidFill>
              </a:rPr>
              <a:t>Все стандартные алгоритмы (AES, DES, PGP) широко известны, но остаются эффективными, поскольку их безопасность зависит исключительно от секретности ключа.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Симметричное шифрование (Классическая криптография)</a:t>
            </a:r>
            <a:endParaRPr/>
          </a:p>
        </p:txBody>
      </p:sp>
      <p:sp>
        <p:nvSpPr>
          <p:cNvPr id="215" name="Google Shape;215;p40"/>
          <p:cNvSpPr txBox="1"/>
          <p:nvPr>
            <p:ph idx="1" type="body"/>
          </p:nvPr>
        </p:nvSpPr>
        <p:spPr>
          <a:xfrm>
            <a:off x="311700" y="1425675"/>
            <a:ext cx="85206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Модель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Суть:</a:t>
            </a:r>
            <a:r>
              <a:rPr lang="ru" sz="1100">
                <a:solidFill>
                  <a:schemeClr val="dk1"/>
                </a:solidFill>
              </a:rPr>
              <a:t> Секретный </a:t>
            </a:r>
            <a:r>
              <a:rPr b="1" lang="ru" sz="1100">
                <a:solidFill>
                  <a:schemeClr val="dk1"/>
                </a:solidFill>
              </a:rPr>
              <a:t>ключ шифрования совпадает</a:t>
            </a:r>
            <a:r>
              <a:rPr lang="ru" sz="1100">
                <a:solidFill>
                  <a:schemeClr val="dk1"/>
                </a:solidFill>
              </a:rPr>
              <a:t> с секретным </a:t>
            </a:r>
            <a:r>
              <a:rPr b="1" lang="ru" sz="1100">
                <a:solidFill>
                  <a:schemeClr val="dk1"/>
                </a:solidFill>
              </a:rPr>
              <a:t>ключом дешифрования</a:t>
            </a:r>
            <a:r>
              <a:rPr lang="ru" sz="1100">
                <a:solidFill>
                  <a:schemeClr val="dk1"/>
                </a:solidFill>
              </a:rPr>
              <a:t> (k=k′). Абоненты (Алиса и Боб) находятся в </a:t>
            </a:r>
            <a:r>
              <a:rPr b="1" lang="ru" sz="1100">
                <a:solidFill>
                  <a:schemeClr val="dk1"/>
                </a:solidFill>
              </a:rPr>
              <a:t>равном (симметричном) положении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Процесс:</a:t>
            </a:r>
            <a:r>
              <a:rPr lang="ru" sz="1100">
                <a:solidFill>
                  <a:schemeClr val="dk1"/>
                </a:solidFill>
              </a:rPr>
              <a:t> Отправитель шифрует текст ключом k, получатель дешифрует </a:t>
            </a:r>
            <a:r>
              <a:rPr b="1" lang="ru" sz="1100">
                <a:solidFill>
                  <a:schemeClr val="dk1"/>
                </a:solidFill>
              </a:rPr>
              <a:t>тем же ключом</a:t>
            </a:r>
            <a:r>
              <a:rPr lang="ru" sz="1100">
                <a:solidFill>
                  <a:schemeClr val="dk1"/>
                </a:solidFill>
              </a:rPr>
              <a:t> k.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Алгоритмы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DES (Data Encryption Standard):</a:t>
            </a:r>
            <a:r>
              <a:rPr lang="ru" sz="1100">
                <a:solidFill>
                  <a:schemeClr val="dk1"/>
                </a:solidFill>
              </a:rPr>
              <a:t> Блочный алгоритм (64 бита), ключ 56 бит.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3DES (Тройной DES):</a:t>
            </a:r>
            <a:r>
              <a:rPr lang="ru" sz="1100">
                <a:solidFill>
                  <a:schemeClr val="dk1"/>
                </a:solidFill>
              </a:rPr>
              <a:t> Усиленный вариант, использующий троекратное шифрование с двумя разными ключами, повышая криптостойкость до 112 бит.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AES (Advanced Encryption Standard):</a:t>
            </a:r>
            <a:r>
              <a:rPr lang="ru" sz="1100">
                <a:solidFill>
                  <a:schemeClr val="dk1"/>
                </a:solidFill>
              </a:rPr>
              <a:t> Современный стандарт (2001 г.). Использует ключи 128, 192 или 256 бит. Обеспечивает </a:t>
            </a:r>
            <a:r>
              <a:rPr b="1" lang="ru" sz="1100">
                <a:solidFill>
                  <a:schemeClr val="dk1"/>
                </a:solidFill>
              </a:rPr>
              <a:t>более высокую скорость и защиту</a:t>
            </a:r>
            <a:r>
              <a:rPr lang="ru" sz="1100">
                <a:solidFill>
                  <a:schemeClr val="dk1"/>
                </a:solidFill>
              </a:rPr>
              <a:t> по сравнению с DES.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Госстандарты РФ:</a:t>
            </a:r>
            <a:r>
              <a:rPr lang="ru" sz="1100">
                <a:solidFill>
                  <a:schemeClr val="dk1"/>
                </a:solidFill>
              </a:rPr>
              <a:t> «Магма» (блок 64 бит, ключ 256 бит) и «Кузнечик» (блок 128 бит, ключ 256 бит).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13" y="129975"/>
            <a:ext cx="8905575" cy="48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Google Shape;66;p15"/>
          <p:cNvGraphicFramePr/>
          <p:nvPr/>
        </p:nvGraphicFramePr>
        <p:xfrm>
          <a:off x="311700" y="33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{486A74B8-9953-44E7-AA42-A33A07BBF0F7}</a:tableStyleId>
              </a:tblPr>
              <a:tblGrid>
                <a:gridCol w="2840200"/>
                <a:gridCol w="2840200"/>
                <a:gridCol w="2840200"/>
              </a:tblGrid>
              <a:tr h="23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Элемент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Суть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Примеры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2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Объекты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Информационные ресурсы ИС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(физические и логические), к которым осуществляется доступ.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Физические: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Процессорное время, разделы диска, каналы связи.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Логические: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Файлы, сетевые сервисы, приложения.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6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Субъекты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Сущности, между которыми разделяются ресурсы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. Пользователь осуществляет доступ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через прикладные процессы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, запущенные от его имени.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Легальные пользователи, группы пользователей, прикладные и системные вычислительные процессы.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2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Операции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Действия, выполняемые субъектами над объектами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. Для каждого типа объектов — собственный набор.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Для файлов: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чтение, запись, удаление.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Для принтера: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печать, очистка очереди.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Для маршрутизатора: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конфигурирование.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6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Система контроля доступа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Решает,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какие операции разрешены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для данного субъекта по отношению к данному объекту, на основании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однозначно определенных правил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Управляет всем процессом, принимая решение о разрешении или запрете действия.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Распределения Ключей</a:t>
            </a:r>
            <a:endParaRPr/>
          </a:p>
        </p:txBody>
      </p:sp>
      <p:sp>
        <p:nvSpPr>
          <p:cNvPr id="226" name="Google Shape;22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</a:rPr>
              <a:t>Коренной изъян симметричных методов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" sz="1400">
                <a:solidFill>
                  <a:schemeClr val="dk1"/>
                </a:solidFill>
              </a:rPr>
              <a:t>Проблема:</a:t>
            </a:r>
            <a:r>
              <a:rPr lang="ru" sz="1400">
                <a:solidFill>
                  <a:schemeClr val="dk1"/>
                </a:solidFill>
              </a:rPr>
              <a:t> Отправителю и получателю необходимо </a:t>
            </a:r>
            <a:r>
              <a:rPr b="1" lang="ru" sz="1400">
                <a:solidFill>
                  <a:schemeClr val="dk1"/>
                </a:solidFill>
              </a:rPr>
              <a:t>предварительно</a:t>
            </a:r>
            <a:r>
              <a:rPr lang="ru" sz="1400">
                <a:solidFill>
                  <a:schemeClr val="dk1"/>
                </a:solidFill>
              </a:rPr>
              <a:t> обменяться секретным ключом k по </a:t>
            </a:r>
            <a:r>
              <a:rPr b="1" lang="ru" sz="1400">
                <a:solidFill>
                  <a:schemeClr val="dk1"/>
                </a:solidFill>
              </a:rPr>
              <a:t>надежному, закрытому каналу</a:t>
            </a:r>
            <a:r>
              <a:rPr lang="ru" sz="1400">
                <a:solidFill>
                  <a:schemeClr val="dk1"/>
                </a:solidFill>
              </a:rPr>
              <a:t>. Если такой канал есть, это делает бессмысленным последующий обмен по открытому каналу → </a:t>
            </a:r>
            <a:r>
              <a:rPr b="1" lang="ru" sz="1400">
                <a:solidFill>
                  <a:schemeClr val="dk1"/>
                </a:solidFill>
              </a:rPr>
              <a:t>Замкнутый круг</a:t>
            </a:r>
            <a:r>
              <a:rPr lang="ru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" sz="1400">
                <a:solidFill>
                  <a:schemeClr val="dk1"/>
                </a:solidFill>
              </a:rPr>
              <a:t>Последствия: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ru">
                <a:solidFill>
                  <a:schemeClr val="dk1"/>
                </a:solidFill>
              </a:rPr>
              <a:t>Необходимость частой смены ключей:</a:t>
            </a:r>
            <a:r>
              <a:rPr lang="ru">
                <a:solidFill>
                  <a:schemeClr val="dk1"/>
                </a:solidFill>
              </a:rPr>
              <a:t> Чтобы не дать криптоаналитику собрать достаточно шифрованного материала для взлома.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ru">
                <a:solidFill>
                  <a:schemeClr val="dk1"/>
                </a:solidFill>
              </a:rPr>
              <a:t>Немасштабируемость:</a:t>
            </a:r>
            <a:r>
              <a:rPr lang="ru">
                <a:solidFill>
                  <a:schemeClr val="dk1"/>
                </a:solidFill>
              </a:rPr>
              <a:t> В сети с </a:t>
            </a:r>
            <a:r>
              <a:rPr b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абонентами, желающими обмениваться данными по принципу "каждый с каждым", требуется </a:t>
            </a:r>
            <a:r>
              <a:rPr b="1" lang="ru">
                <a:solidFill>
                  <a:schemeClr val="dk1"/>
                </a:solidFill>
              </a:rPr>
              <a:t>n(n–1)/2</a:t>
            </a:r>
            <a:r>
              <a:rPr lang="ru">
                <a:solidFill>
                  <a:schemeClr val="dk1"/>
                </a:solidFill>
              </a:rPr>
              <a:t> ключей (∝n2).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" sz="1400">
                <a:solidFill>
                  <a:schemeClr val="dk1"/>
                </a:solidFill>
              </a:rPr>
              <a:t>Решения (частичные):</a:t>
            </a:r>
            <a:r>
              <a:rPr lang="ru" sz="1400">
                <a:solidFill>
                  <a:schemeClr val="dk1"/>
                </a:solidFill>
              </a:rPr>
              <a:t> Личная встреча, использование курьеров, использование долгосрочного ключа только для шифрования </a:t>
            </a:r>
            <a:r>
              <a:rPr b="1" lang="ru" sz="1400">
                <a:solidFill>
                  <a:schemeClr val="dk1"/>
                </a:solidFill>
              </a:rPr>
              <a:t>кратковременных сеансовых ключей</a:t>
            </a:r>
            <a:r>
              <a:rPr lang="ru" sz="1400">
                <a:solidFill>
                  <a:schemeClr val="dk1"/>
                </a:solidFill>
              </a:rPr>
              <a:t>/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"/>
          <p:cNvSpPr txBox="1"/>
          <p:nvPr>
            <p:ph type="title"/>
          </p:nvPr>
        </p:nvSpPr>
        <p:spPr>
          <a:xfrm>
            <a:off x="311700" y="445025"/>
            <a:ext cx="85206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Диффи—Хеллмана: Обмен ключами по открытому каналу</a:t>
            </a:r>
            <a:endParaRPr/>
          </a:p>
        </p:txBody>
      </p:sp>
      <p:sp>
        <p:nvSpPr>
          <p:cNvPr id="232" name="Google Shape;232;p43"/>
          <p:cNvSpPr txBox="1"/>
          <p:nvPr>
            <p:ph idx="1" type="body"/>
          </p:nvPr>
        </p:nvSpPr>
        <p:spPr>
          <a:xfrm>
            <a:off x="311700" y="1487125"/>
            <a:ext cx="8520600" cy="30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rPr b="1" lang="ru" sz="1302">
                <a:solidFill>
                  <a:schemeClr val="dk1"/>
                </a:solidFill>
              </a:rPr>
              <a:t>Революция в криптографии</a:t>
            </a:r>
            <a:endParaRPr b="1" sz="1302">
              <a:solidFill>
                <a:schemeClr val="dk1"/>
              </a:solidFill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18"/>
              <a:buChar char="●"/>
            </a:pPr>
            <a:r>
              <a:rPr b="1" lang="ru" sz="1117">
                <a:solidFill>
                  <a:schemeClr val="dk1"/>
                </a:solidFill>
              </a:rPr>
              <a:t>Открытие (1970-е):</a:t>
            </a:r>
            <a:r>
              <a:rPr lang="ru" sz="1117">
                <a:solidFill>
                  <a:schemeClr val="dk1"/>
                </a:solidFill>
              </a:rPr>
              <a:t> Способ обмена секретными ключами </a:t>
            </a:r>
            <a:r>
              <a:rPr b="1" lang="ru" sz="1117">
                <a:solidFill>
                  <a:schemeClr val="dk1"/>
                </a:solidFill>
              </a:rPr>
              <a:t>без их передачи</a:t>
            </a:r>
            <a:r>
              <a:rPr lang="ru" sz="1117">
                <a:solidFill>
                  <a:schemeClr val="dk1"/>
                </a:solidFill>
              </a:rPr>
              <a:t> по незащищенному каналу.</a:t>
            </a:r>
            <a:endParaRPr sz="1117">
              <a:solidFill>
                <a:schemeClr val="dk1"/>
              </a:solidFill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8"/>
              <a:buChar char="●"/>
            </a:pPr>
            <a:r>
              <a:rPr b="1" lang="ru" sz="1117">
                <a:solidFill>
                  <a:schemeClr val="dk1"/>
                </a:solidFill>
              </a:rPr>
              <a:t>Основа:</a:t>
            </a:r>
            <a:r>
              <a:rPr lang="ru" sz="1117">
                <a:solidFill>
                  <a:schemeClr val="dk1"/>
                </a:solidFill>
              </a:rPr>
              <a:t> Использование </a:t>
            </a:r>
            <a:r>
              <a:rPr b="1" lang="ru" sz="1117">
                <a:solidFill>
                  <a:schemeClr val="dk1"/>
                </a:solidFill>
              </a:rPr>
              <a:t>Односторонних функций (One-Way Function):</a:t>
            </a:r>
            <a:endParaRPr b="1" sz="1117">
              <a:solidFill>
                <a:schemeClr val="dk1"/>
              </a:solidFill>
            </a:endParaRPr>
          </a:p>
          <a:p>
            <a:pPr indent="-2995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8"/>
              <a:buChar char="○"/>
            </a:pPr>
            <a:r>
              <a:rPr lang="ru" sz="1117">
                <a:solidFill>
                  <a:schemeClr val="dk1"/>
                </a:solidFill>
              </a:rPr>
              <a:t>Легко вычислить: Y=F(X).</a:t>
            </a:r>
            <a:endParaRPr sz="1117">
              <a:solidFill>
                <a:schemeClr val="dk1"/>
              </a:solidFill>
            </a:endParaRPr>
          </a:p>
          <a:p>
            <a:pPr indent="-2995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8"/>
              <a:buChar char="○"/>
            </a:pPr>
            <a:r>
              <a:rPr lang="ru" sz="1117">
                <a:solidFill>
                  <a:schemeClr val="dk1"/>
                </a:solidFill>
              </a:rPr>
              <a:t>Трудно инвертировать: Чрезвычайно сложно найти X по заданному Y.</a:t>
            </a:r>
            <a:endParaRPr sz="1117">
              <a:solidFill>
                <a:schemeClr val="dk1"/>
              </a:solidFill>
            </a:endParaRPr>
          </a:p>
          <a:p>
            <a:pPr indent="-2995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8"/>
              <a:buChar char="○"/>
            </a:pPr>
            <a:r>
              <a:rPr lang="ru" sz="1117">
                <a:solidFill>
                  <a:schemeClr val="dk1"/>
                </a:solidFill>
              </a:rPr>
              <a:t>Пример: </a:t>
            </a:r>
            <a:r>
              <a:rPr b="1" lang="ru" sz="1117">
                <a:solidFill>
                  <a:schemeClr val="dk1"/>
                </a:solidFill>
              </a:rPr>
              <a:t>Факторизация</a:t>
            </a:r>
            <a:r>
              <a:rPr lang="ru" sz="1117">
                <a:solidFill>
                  <a:schemeClr val="dk1"/>
                </a:solidFill>
              </a:rPr>
              <a:t> (разложение большого числа N на простые множители P и Q).</a:t>
            </a:r>
            <a:endParaRPr sz="111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rPr b="1" lang="ru" sz="1302">
                <a:solidFill>
                  <a:schemeClr val="dk1"/>
                </a:solidFill>
              </a:rPr>
              <a:t>Схема обмена</a:t>
            </a:r>
            <a:endParaRPr b="1" sz="1302">
              <a:solidFill>
                <a:schemeClr val="dk1"/>
              </a:solidFill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18"/>
              <a:buAutoNum type="arabicPeriod"/>
            </a:pPr>
            <a:r>
              <a:rPr lang="ru" sz="1117">
                <a:solidFill>
                  <a:schemeClr val="dk1"/>
                </a:solidFill>
              </a:rPr>
              <a:t>Алиса и Боб </a:t>
            </a:r>
            <a:r>
              <a:rPr b="1" lang="ru" sz="1117">
                <a:solidFill>
                  <a:schemeClr val="dk1"/>
                </a:solidFill>
              </a:rPr>
              <a:t>открыто</a:t>
            </a:r>
            <a:r>
              <a:rPr lang="ru" sz="1117">
                <a:solidFill>
                  <a:schemeClr val="dk1"/>
                </a:solidFill>
              </a:rPr>
              <a:t> договариваются об общей функции Y=Dx(modP) и публичных параметрах (D,P).</a:t>
            </a:r>
            <a:endParaRPr sz="1117">
              <a:solidFill>
                <a:schemeClr val="dk1"/>
              </a:solidFill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8"/>
              <a:buAutoNum type="arabicPeriod"/>
            </a:pPr>
            <a:r>
              <a:rPr lang="ru" sz="1117">
                <a:solidFill>
                  <a:schemeClr val="dk1"/>
                </a:solidFill>
              </a:rPr>
              <a:t>Они </a:t>
            </a:r>
            <a:r>
              <a:rPr b="1" lang="ru" sz="1117">
                <a:solidFill>
                  <a:schemeClr val="dk1"/>
                </a:solidFill>
              </a:rPr>
              <a:t>секретно</a:t>
            </a:r>
            <a:r>
              <a:rPr lang="ru" sz="1117">
                <a:solidFill>
                  <a:schemeClr val="dk1"/>
                </a:solidFill>
              </a:rPr>
              <a:t> выбирают свои числа A и B.</a:t>
            </a:r>
            <a:endParaRPr sz="1117">
              <a:solidFill>
                <a:schemeClr val="dk1"/>
              </a:solidFill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8"/>
              <a:buAutoNum type="arabicPeriod"/>
            </a:pPr>
            <a:r>
              <a:rPr lang="ru" sz="1117">
                <a:solidFill>
                  <a:schemeClr val="dk1"/>
                </a:solidFill>
              </a:rPr>
              <a:t>Обмениваются </a:t>
            </a:r>
            <a:r>
              <a:rPr b="1" lang="ru" sz="1117">
                <a:solidFill>
                  <a:schemeClr val="dk1"/>
                </a:solidFill>
              </a:rPr>
              <a:t>открытыми ключами</a:t>
            </a:r>
            <a:r>
              <a:rPr lang="ru" sz="1117">
                <a:solidFill>
                  <a:schemeClr val="dk1"/>
                </a:solidFill>
              </a:rPr>
              <a:t> a=DA(modP) и b=DB(modP) по открытому каналу.</a:t>
            </a:r>
            <a:endParaRPr sz="1117">
              <a:solidFill>
                <a:schemeClr val="dk1"/>
              </a:solidFill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8"/>
              <a:buAutoNum type="arabicPeriod"/>
            </a:pPr>
            <a:r>
              <a:rPr lang="ru" sz="1117">
                <a:solidFill>
                  <a:schemeClr val="dk1"/>
                </a:solidFill>
              </a:rPr>
              <a:t>Каждый вычисляет </a:t>
            </a:r>
            <a:r>
              <a:rPr b="1" lang="ru" sz="1117">
                <a:solidFill>
                  <a:schemeClr val="dk1"/>
                </a:solidFill>
              </a:rPr>
              <a:t>общий секретный ключ K</a:t>
            </a:r>
            <a:r>
              <a:rPr lang="ru" sz="1117">
                <a:solidFill>
                  <a:schemeClr val="dk1"/>
                </a:solidFill>
              </a:rPr>
              <a:t>: K=bA(modP)=aB(modP)=DAB(modP).</a:t>
            </a:r>
            <a:endParaRPr sz="1117">
              <a:solidFill>
                <a:schemeClr val="dk1"/>
              </a:solidFill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8"/>
              <a:buChar char="●"/>
            </a:pPr>
            <a:r>
              <a:rPr b="1" lang="ru" sz="1117">
                <a:solidFill>
                  <a:schemeClr val="dk1"/>
                </a:solidFill>
              </a:rPr>
              <a:t>Защита:</a:t>
            </a:r>
            <a:r>
              <a:rPr lang="ru" sz="1117">
                <a:solidFill>
                  <a:schemeClr val="dk1"/>
                </a:solidFill>
              </a:rPr>
              <a:t> Злоумышленник (Ева), зная a,b,D,P, не может найти A или B для вычисления K, поскольку ему придется решить </a:t>
            </a:r>
            <a:r>
              <a:rPr b="1" lang="ru" sz="1117">
                <a:solidFill>
                  <a:schemeClr val="dk1"/>
                </a:solidFill>
              </a:rPr>
              <a:t>неразрешимую</a:t>
            </a:r>
            <a:r>
              <a:rPr lang="ru" sz="1117">
                <a:solidFill>
                  <a:schemeClr val="dk1"/>
                </a:solidFill>
              </a:rPr>
              <a:t> обратную задачу.</a:t>
            </a:r>
            <a:endParaRPr sz="111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76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Асимметричное шифрование: Концепция и Революция</a:t>
            </a:r>
            <a:endParaRPr/>
          </a:p>
        </p:txBody>
      </p:sp>
      <p:sp>
        <p:nvSpPr>
          <p:cNvPr id="238" name="Google Shape;23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Концепция (Шифрование с открытым ключом)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Суть:</a:t>
            </a:r>
            <a:r>
              <a:rPr lang="ru" sz="1100">
                <a:solidFill>
                  <a:schemeClr val="dk1"/>
                </a:solidFill>
              </a:rPr>
              <a:t> Для шифрования и дешифрования используются </a:t>
            </a:r>
            <a:r>
              <a:rPr b="1" lang="ru" sz="1100">
                <a:solidFill>
                  <a:schemeClr val="dk1"/>
                </a:solidFill>
              </a:rPr>
              <a:t>разные ключи</a:t>
            </a:r>
            <a:r>
              <a:rPr lang="ru" sz="1100">
                <a:solidFill>
                  <a:schemeClr val="dk1"/>
                </a:solidFill>
              </a:rPr>
              <a:t> (E=D), что вводит </a:t>
            </a:r>
            <a:r>
              <a:rPr b="1" lang="ru" sz="1100">
                <a:solidFill>
                  <a:schemeClr val="dk1"/>
                </a:solidFill>
              </a:rPr>
              <a:t>асимметрию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Ключевая идея:</a:t>
            </a:r>
            <a:r>
              <a:rPr lang="ru" sz="1100">
                <a:solidFill>
                  <a:schemeClr val="dk1"/>
                </a:solidFill>
              </a:rPr>
              <a:t> Отправитель шифрует сообщение одним ключом, а получатель расшифровывает его другим.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Модель Асимметричной криптосистемы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>
                <a:solidFill>
                  <a:schemeClr val="dk1"/>
                </a:solidFill>
              </a:rPr>
              <a:t>Получатель (Алиса) генерирует </a:t>
            </a:r>
            <a:r>
              <a:rPr b="1" lang="ru" sz="1100">
                <a:solidFill>
                  <a:schemeClr val="dk1"/>
                </a:solidFill>
              </a:rPr>
              <a:t>пару ключей:</a:t>
            </a:r>
            <a:r>
              <a:rPr lang="ru" sz="1100">
                <a:solidFill>
                  <a:schemeClr val="dk1"/>
                </a:solidFill>
              </a:rPr>
              <a:t> </a:t>
            </a:r>
            <a:r>
              <a:rPr b="1" lang="ru" sz="1100">
                <a:solidFill>
                  <a:schemeClr val="dk1"/>
                </a:solidFill>
              </a:rPr>
              <a:t>E</a:t>
            </a:r>
            <a:r>
              <a:rPr lang="ru" sz="1100">
                <a:solidFill>
                  <a:schemeClr val="dk1"/>
                </a:solidFill>
              </a:rPr>
              <a:t> (Открытый ключ) и </a:t>
            </a:r>
            <a:r>
              <a:rPr b="1" lang="ru" sz="1100">
                <a:solidFill>
                  <a:schemeClr val="dk1"/>
                </a:solidFill>
              </a:rPr>
              <a:t>D</a:t>
            </a:r>
            <a:r>
              <a:rPr lang="ru" sz="1100">
                <a:solidFill>
                  <a:schemeClr val="dk1"/>
                </a:solidFill>
              </a:rPr>
              <a:t> (Закрытый/Личный ключ).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ru" sz="1100">
                <a:solidFill>
                  <a:schemeClr val="dk1"/>
                </a:solidFill>
              </a:rPr>
              <a:t>E</a:t>
            </a:r>
            <a:r>
              <a:rPr lang="ru" sz="1100">
                <a:solidFill>
                  <a:schemeClr val="dk1"/>
                </a:solidFill>
              </a:rPr>
              <a:t> (Открытый ключ) </a:t>
            </a:r>
            <a:r>
              <a:rPr b="1" lang="ru" sz="1100">
                <a:solidFill>
                  <a:schemeClr val="dk1"/>
                </a:solidFill>
              </a:rPr>
              <a:t>свободно передается</a:t>
            </a:r>
            <a:r>
              <a:rPr lang="ru" sz="1100">
                <a:solidFill>
                  <a:schemeClr val="dk1"/>
                </a:solidFill>
              </a:rPr>
              <a:t> всем, кто хочет отправить Алисе зашифрованное сообщение.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ru" sz="1100">
                <a:solidFill>
                  <a:schemeClr val="dk1"/>
                </a:solidFill>
              </a:rPr>
              <a:t>D</a:t>
            </a:r>
            <a:r>
              <a:rPr lang="ru" sz="1100">
                <a:solidFill>
                  <a:schemeClr val="dk1"/>
                </a:solidFill>
              </a:rPr>
              <a:t> (Закрытый ключ) </a:t>
            </a:r>
            <a:r>
              <a:rPr b="1" lang="ru" sz="1100">
                <a:solidFill>
                  <a:schemeClr val="dk1"/>
                </a:solidFill>
              </a:rPr>
              <a:t>хранится в строгом секрете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>
                <a:solidFill>
                  <a:schemeClr val="dk1"/>
                </a:solidFill>
              </a:rPr>
              <a:t>Отправитель (Боб) шифрует сообщение ключом </a:t>
            </a:r>
            <a:r>
              <a:rPr b="1" lang="ru" sz="1100">
                <a:solidFill>
                  <a:schemeClr val="dk1"/>
                </a:solidFill>
              </a:rPr>
              <a:t>E</a:t>
            </a:r>
            <a:r>
              <a:rPr lang="ru" sz="1100">
                <a:solidFill>
                  <a:schemeClr val="dk1"/>
                </a:solidFill>
              </a:rPr>
              <a:t>, Алиса расшифровывает его своим ключом </a:t>
            </a:r>
            <a:r>
              <a:rPr b="1" lang="ru" sz="1100">
                <a:solidFill>
                  <a:schemeClr val="dk1"/>
                </a:solidFill>
              </a:rPr>
              <a:t>D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Преимущества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Решена проблема распределения ключей:</a:t>
            </a:r>
            <a:r>
              <a:rPr lang="ru" sz="1100">
                <a:solidFill>
                  <a:schemeClr val="dk1"/>
                </a:solidFill>
              </a:rPr>
              <a:t> Открытый ключ передается без опаски по любому каналу.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Масштабируемость:</a:t>
            </a:r>
            <a:r>
              <a:rPr lang="ru" sz="1100">
                <a:solidFill>
                  <a:schemeClr val="dk1"/>
                </a:solidFill>
              </a:rPr>
              <a:t> Требуется всего </a:t>
            </a:r>
            <a:r>
              <a:rPr b="1" lang="ru" sz="1100">
                <a:solidFill>
                  <a:schemeClr val="dk1"/>
                </a:solidFill>
              </a:rPr>
              <a:t>2n</a:t>
            </a:r>
            <a:r>
              <a:rPr lang="ru" sz="1100">
                <a:solidFill>
                  <a:schemeClr val="dk1"/>
                </a:solidFill>
              </a:rPr>
              <a:t> ключей (линейная зависимость от числа абонентов).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82675" cy="47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Алгоритм RSA: Принципы работы</a:t>
            </a:r>
            <a:endParaRPr/>
          </a:p>
        </p:txBody>
      </p:sp>
      <p:sp>
        <p:nvSpPr>
          <p:cNvPr id="249" name="Google Shape;24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dk1"/>
                </a:solidFill>
              </a:rPr>
              <a:t>RSA (Rivest, Shamir, Adleman)</a:t>
            </a:r>
            <a:endParaRPr b="1" sz="21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ru" sz="1900">
                <a:solidFill>
                  <a:schemeClr val="dk1"/>
                </a:solidFill>
              </a:rPr>
              <a:t>Суть:</a:t>
            </a:r>
            <a:r>
              <a:rPr lang="ru" sz="1900">
                <a:solidFill>
                  <a:schemeClr val="dk1"/>
                </a:solidFill>
              </a:rPr>
              <a:t> Первый практически применимый асимметричный алгоритм, основанный на </a:t>
            </a:r>
            <a:r>
              <a:rPr b="1" lang="ru" sz="1900">
                <a:solidFill>
                  <a:schemeClr val="dk1"/>
                </a:solidFill>
              </a:rPr>
              <a:t>Односторонней функции с потайным входом (Trapdoor Function)</a:t>
            </a:r>
            <a:r>
              <a:rPr lang="ru" sz="1900">
                <a:solidFill>
                  <a:schemeClr val="dk1"/>
                </a:solidFill>
              </a:rPr>
              <a:t>.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b="1" lang="ru" sz="1900">
                <a:solidFill>
                  <a:schemeClr val="dk1"/>
                </a:solidFill>
              </a:rPr>
              <a:t>Односторонняя:</a:t>
            </a:r>
            <a:r>
              <a:rPr lang="ru" sz="1900">
                <a:solidFill>
                  <a:schemeClr val="dk1"/>
                </a:solidFill>
              </a:rPr>
              <a:t> Шифрование необратимо без секрета.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b="1" lang="ru" sz="1900">
                <a:solidFill>
                  <a:schemeClr val="dk1"/>
                </a:solidFill>
              </a:rPr>
              <a:t>С потайным входом:</a:t>
            </a:r>
            <a:r>
              <a:rPr lang="ru" sz="1900">
                <a:solidFill>
                  <a:schemeClr val="dk1"/>
                </a:solidFill>
              </a:rPr>
              <a:t> Только получатель (зная секрет P и Q) может легко выполнить обратное преобразование.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47"/>
          <p:cNvGraphicFramePr/>
          <p:nvPr/>
        </p:nvGraphicFramePr>
        <p:xfrm>
          <a:off x="322613" y="42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{486A74B8-9953-44E7-AA42-A33A07BBF0F7}</a:tableStyleId>
              </a:tblPr>
              <a:tblGrid>
                <a:gridCol w="2832925"/>
                <a:gridCol w="2832925"/>
                <a:gridCol w="2832925"/>
              </a:tblGrid>
              <a:tr h="60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</a:rPr>
                        <a:t>Этап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</a:rPr>
                        <a:t>Действие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</a:rPr>
                        <a:t>Ключи и формулы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</a:rPr>
                        <a:t>1. Генерация ключей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Алиса выбирает два очень больших простых числа </a:t>
                      </a:r>
                      <a:r>
                        <a:rPr b="1" lang="ru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lang="ru">
                          <a:solidFill>
                            <a:schemeClr val="dk1"/>
                          </a:solidFill>
                        </a:rPr>
                        <a:t> и </a:t>
                      </a:r>
                      <a:r>
                        <a:rPr b="1" lang="ru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lang="ru">
                          <a:solidFill>
                            <a:schemeClr val="dk1"/>
                          </a:solidFill>
                        </a:rPr>
                        <a:t>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ru">
                          <a:solidFill>
                            <a:schemeClr val="dk1"/>
                          </a:solidFill>
                        </a:rPr>
                        <a:t> = P * Q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</a:rPr>
                        <a:t>2. Открытый ключ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Алиса вычисляет </a:t>
                      </a:r>
                      <a:r>
                        <a:rPr b="1" lang="ru">
                          <a:solidFill>
                            <a:schemeClr val="dk1"/>
                          </a:solidFill>
                        </a:rPr>
                        <a:t>Е</a:t>
                      </a:r>
                      <a:r>
                        <a:rPr lang="ru">
                          <a:solidFill>
                            <a:schemeClr val="dk1"/>
                          </a:solidFill>
                        </a:rPr>
                        <a:t> и публикует пару </a:t>
                      </a:r>
                      <a:r>
                        <a:rPr b="1" lang="ru">
                          <a:solidFill>
                            <a:schemeClr val="dk1"/>
                          </a:solidFill>
                        </a:rPr>
                        <a:t>(E, N)</a:t>
                      </a:r>
                      <a:r>
                        <a:rPr lang="ru">
                          <a:solidFill>
                            <a:schemeClr val="dk1"/>
                          </a:solidFill>
                        </a:rPr>
                        <a:t>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</a:rPr>
                        <a:t>Е</a:t>
                      </a:r>
                      <a:r>
                        <a:rPr lang="ru">
                          <a:solidFill>
                            <a:schemeClr val="dk1"/>
                          </a:solidFill>
                        </a:rPr>
                        <a:t> — Открытый ключ (Public Key)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7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</a:rPr>
                        <a:t>3. Закрытый ключ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Алиса вычисляет </a:t>
                      </a:r>
                      <a:r>
                        <a:rPr b="1" lang="ru">
                          <a:solidFill>
                            <a:schemeClr val="dk1"/>
                          </a:solidFill>
                        </a:rPr>
                        <a:t>D</a:t>
                      </a:r>
                      <a:r>
                        <a:rPr lang="ru">
                          <a:solidFill>
                            <a:schemeClr val="dk1"/>
                          </a:solidFill>
                        </a:rPr>
                        <a:t> (обратное $E$ по модулю $M$) и хранит его в секрете.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</a:rPr>
                        <a:t>D</a:t>
                      </a:r>
                      <a:r>
                        <a:rPr lang="ru">
                          <a:solidFill>
                            <a:schemeClr val="dk1"/>
                          </a:solidFill>
                        </a:rPr>
                        <a:t> — Закрытый ключ (Private Key)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8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</a:rPr>
                        <a:t>4. Шифрование (Боб)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 sz="1700">
                          <a:solidFill>
                            <a:schemeClr val="dk1"/>
                          </a:solidFill>
                        </a:rPr>
                        <a:t>C = X^E (mod N).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</a:rPr>
                        <a:t>C</a:t>
                      </a:r>
                      <a:r>
                        <a:rPr lang="ru">
                          <a:solidFill>
                            <a:schemeClr val="dk1"/>
                          </a:solidFill>
                        </a:rPr>
                        <a:t> — Шифрованное сообщение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8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</a:rPr>
                        <a:t>5. Дешифрование (Алиса)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 sz="1700">
                          <a:solidFill>
                            <a:schemeClr val="dk1"/>
                          </a:solidFill>
                        </a:rPr>
                        <a:t>X = C^D (mod N).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ru">
                          <a:solidFill>
                            <a:schemeClr val="dk1"/>
                          </a:solidFill>
                        </a:rPr>
                        <a:t> — Исходный текст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Алгоритм RSA: Криптостойкость и Сертификаты</a:t>
            </a:r>
            <a:endParaRPr/>
          </a:p>
        </p:txBody>
      </p:sp>
      <p:sp>
        <p:nvSpPr>
          <p:cNvPr id="260" name="Google Shape;260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</a:rPr>
              <a:t>Стойкость RSA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Для взлома (нахождения D) злоумышленнику необходимо </a:t>
            </a:r>
            <a:r>
              <a:rPr b="1" lang="ru" sz="1400">
                <a:solidFill>
                  <a:schemeClr val="dk1"/>
                </a:solidFill>
              </a:rPr>
              <a:t>разложить на простые множители</a:t>
            </a:r>
            <a:r>
              <a:rPr lang="ru" sz="1400">
                <a:solidFill>
                  <a:schemeClr val="dk1"/>
                </a:solidFill>
              </a:rPr>
              <a:t> очень большое число </a:t>
            </a:r>
            <a:r>
              <a:rPr b="1" lang="ru" sz="1400">
                <a:solidFill>
                  <a:schemeClr val="dk1"/>
                </a:solidFill>
              </a:rPr>
              <a:t>N</a:t>
            </a:r>
            <a:r>
              <a:rPr lang="ru" sz="1400">
                <a:solidFill>
                  <a:schemeClr val="dk1"/>
                </a:solidFill>
              </a:rPr>
              <a:t> (задача </a:t>
            </a:r>
            <a:r>
              <a:rPr b="1" lang="ru" sz="1400">
                <a:solidFill>
                  <a:schemeClr val="dk1"/>
                </a:solidFill>
              </a:rPr>
              <a:t>факторизации</a:t>
            </a:r>
            <a:r>
              <a:rPr lang="ru" sz="1400">
                <a:solidFill>
                  <a:schemeClr val="dk1"/>
                </a:solidFill>
              </a:rPr>
              <a:t>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" sz="1400">
                <a:solidFill>
                  <a:schemeClr val="dk1"/>
                </a:solidFill>
              </a:rPr>
              <a:t>Сложность:</a:t>
            </a:r>
            <a:r>
              <a:rPr lang="ru" sz="1400">
                <a:solidFill>
                  <a:schemeClr val="dk1"/>
                </a:solidFill>
              </a:rPr>
              <a:t> Чрезвычайно высокая вычислительная сложность разложения N гарантирует высокую криптостойкость RSA.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</a:rPr>
              <a:t>Защита Открытого Ключа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" sz="1400">
                <a:solidFill>
                  <a:schemeClr val="dk1"/>
                </a:solidFill>
              </a:rPr>
              <a:t>Угроза:</a:t>
            </a:r>
            <a:r>
              <a:rPr lang="ru" sz="1400">
                <a:solidFill>
                  <a:schemeClr val="dk1"/>
                </a:solidFill>
              </a:rPr>
              <a:t> Злоумышленник может навязать легальному пользователю </a:t>
            </a:r>
            <a:r>
              <a:rPr b="1" lang="ru" sz="1400">
                <a:solidFill>
                  <a:schemeClr val="dk1"/>
                </a:solidFill>
              </a:rPr>
              <a:t>свой открытый ключ</a:t>
            </a:r>
            <a:r>
              <a:rPr lang="ru" sz="1400">
                <a:solidFill>
                  <a:schemeClr val="dk1"/>
                </a:solidFill>
              </a:rPr>
              <a:t>, чтобы читать его почту.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" sz="1400">
                <a:solidFill>
                  <a:schemeClr val="dk1"/>
                </a:solidFill>
              </a:rPr>
              <a:t>Решение:</a:t>
            </a:r>
            <a:r>
              <a:rPr lang="ru" sz="1400">
                <a:solidFill>
                  <a:schemeClr val="dk1"/>
                </a:solidFill>
              </a:rPr>
              <a:t> </a:t>
            </a:r>
            <a:r>
              <a:rPr b="1" lang="ru" sz="1400">
                <a:solidFill>
                  <a:schemeClr val="dk1"/>
                </a:solidFill>
              </a:rPr>
              <a:t>Цифровые сертификаты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Электронные документы, которые </a:t>
            </a:r>
            <a:r>
              <a:rPr b="1" lang="ru">
                <a:solidFill>
                  <a:schemeClr val="dk1"/>
                </a:solidFill>
              </a:rPr>
              <a:t>связывают конкретного пользователя с его открытым ключом</a:t>
            </a:r>
            <a:r>
              <a:rPr lang="ru">
                <a:solidFill>
                  <a:schemeClr val="dk1"/>
                </a:solidFill>
              </a:rPr>
              <a:t>, подтверждая его подлинность и предотвращая подлог.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Хеш-функции: Проверка Целостности</a:t>
            </a:r>
            <a:endParaRPr/>
          </a:p>
        </p:txBody>
      </p:sp>
      <p:sp>
        <p:nvSpPr>
          <p:cNvPr id="266" name="Google Shape;26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</a:rPr>
              <a:t>Хеш-функции (Односторонние Функции Шифрования — ОФШ)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" sz="1400">
                <a:solidFill>
                  <a:schemeClr val="dk1"/>
                </a:solidFill>
              </a:rPr>
              <a:t>Определение:</a:t>
            </a:r>
            <a:r>
              <a:rPr lang="ru" sz="1400">
                <a:solidFill>
                  <a:schemeClr val="dk1"/>
                </a:solidFill>
              </a:rPr>
              <a:t> Односторонняя функция, которая преобразует данные любой длины в </a:t>
            </a:r>
            <a:r>
              <a:rPr b="1" lang="ru" sz="1400">
                <a:solidFill>
                  <a:schemeClr val="dk1"/>
                </a:solidFill>
              </a:rPr>
              <a:t>фиксированное, сравнительно небольшое</a:t>
            </a:r>
            <a:r>
              <a:rPr lang="ru" sz="1400">
                <a:solidFill>
                  <a:schemeClr val="dk1"/>
                </a:solidFill>
              </a:rPr>
              <a:t> значение (</a:t>
            </a:r>
            <a:r>
              <a:rPr b="1" lang="ru" sz="1400">
                <a:solidFill>
                  <a:schemeClr val="dk1"/>
                </a:solidFill>
              </a:rPr>
              <a:t>Дайджест</a:t>
            </a:r>
            <a:r>
              <a:rPr lang="ru" sz="1400">
                <a:solidFill>
                  <a:schemeClr val="dk1"/>
                </a:solidFill>
              </a:rPr>
              <a:t> или </a:t>
            </a:r>
            <a:r>
              <a:rPr b="1" lang="ru" sz="1400">
                <a:solidFill>
                  <a:schemeClr val="dk1"/>
                </a:solidFill>
              </a:rPr>
              <a:t>Хеш-код</a:t>
            </a:r>
            <a:r>
              <a:rPr lang="ru" sz="1400">
                <a:solidFill>
                  <a:schemeClr val="dk1"/>
                </a:solidFill>
              </a:rPr>
              <a:t>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" sz="1400">
                <a:solidFill>
                  <a:schemeClr val="dk1"/>
                </a:solidFill>
              </a:rPr>
              <a:t>Особенность:</a:t>
            </a:r>
            <a:r>
              <a:rPr lang="ru" sz="1400">
                <a:solidFill>
                  <a:schemeClr val="dk1"/>
                </a:solidFill>
              </a:rPr>
              <a:t> Дайджест </a:t>
            </a:r>
            <a:r>
              <a:rPr b="1" lang="ru" sz="1400">
                <a:solidFill>
                  <a:schemeClr val="dk1"/>
                </a:solidFill>
              </a:rPr>
              <a:t>не позволяет восстановить</a:t>
            </a:r>
            <a:r>
              <a:rPr lang="ru" sz="1400">
                <a:solidFill>
                  <a:schemeClr val="dk1"/>
                </a:solidFill>
              </a:rPr>
              <a:t> исходные данные.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</a:rPr>
              <a:t>Использование для Контроля Целостности (HMAC-подобная схема)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ru" sz="1400">
                <a:solidFill>
                  <a:schemeClr val="dk1"/>
                </a:solidFill>
              </a:rPr>
              <a:t>Отправитель</a:t>
            </a:r>
            <a:r>
              <a:rPr lang="ru" sz="1400">
                <a:solidFill>
                  <a:schemeClr val="dk1"/>
                </a:solidFill>
              </a:rPr>
              <a:t> (Алиса) вычисляет дайджест M=H(X,K) с помощью </a:t>
            </a:r>
            <a:r>
              <a:rPr b="1" lang="ru" sz="1400">
                <a:solidFill>
                  <a:schemeClr val="dk1"/>
                </a:solidFill>
              </a:rPr>
              <a:t>секретного ключа K</a:t>
            </a:r>
            <a:r>
              <a:rPr lang="ru" sz="1400">
                <a:solidFill>
                  <a:schemeClr val="dk1"/>
                </a:solidFill>
              </a:rPr>
              <a:t> (параметр).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Отправляет сообщение X вместе с дайджестом M по открытому каналу.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ru" sz="1400">
                <a:solidFill>
                  <a:schemeClr val="dk1"/>
                </a:solidFill>
              </a:rPr>
              <a:t>Получатель</a:t>
            </a:r>
            <a:r>
              <a:rPr lang="ru" sz="1400">
                <a:solidFill>
                  <a:schemeClr val="dk1"/>
                </a:solidFill>
              </a:rPr>
              <a:t> (Боб) локально вычисляет M′=H(X,K), используя тот же секретный ключ K.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ru" sz="1400">
                <a:solidFill>
                  <a:schemeClr val="dk1"/>
                </a:solidFill>
              </a:rPr>
              <a:t>Проверка:</a:t>
            </a:r>
            <a:r>
              <a:rPr lang="ru" sz="1400">
                <a:solidFill>
                  <a:schemeClr val="dk1"/>
                </a:solidFill>
              </a:rPr>
              <a:t> Если M=M′, то содержимое сообщения </a:t>
            </a:r>
            <a:r>
              <a:rPr b="1" lang="ru" sz="1400">
                <a:solidFill>
                  <a:schemeClr val="dk1"/>
                </a:solidFill>
              </a:rPr>
              <a:t>не было изменено</a:t>
            </a:r>
            <a:r>
              <a:rPr lang="ru" sz="1400">
                <a:solidFill>
                  <a:schemeClr val="dk1"/>
                </a:solidFill>
              </a:rPr>
              <a:t> при передаче.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" sz="1400">
                <a:solidFill>
                  <a:schemeClr val="dk1"/>
                </a:solidFill>
              </a:rPr>
              <a:t>Применение:</a:t>
            </a:r>
            <a:r>
              <a:rPr lang="ru" sz="1400">
                <a:solidFill>
                  <a:schemeClr val="dk1"/>
                </a:solidFill>
              </a:rPr>
              <a:t> Проверка целостности, аутентификация на основе паролей, цифровая подпись.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" sz="1400">
                <a:solidFill>
                  <a:schemeClr val="dk1"/>
                </a:solidFill>
              </a:rPr>
              <a:t>Популярные стандарты:</a:t>
            </a:r>
            <a:r>
              <a:rPr lang="ru" sz="1400">
                <a:solidFill>
                  <a:schemeClr val="dk1"/>
                </a:solidFill>
              </a:rPr>
              <a:t> MD5 (16 байт), SHA (20 байт).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38" y="337375"/>
            <a:ext cx="8923324" cy="44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Заключение главы 26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Информационная безопасность требует системного подхода, включающего модели КЦД и Гексада Паркера.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Ключевые элементы: идентификация, аутентификация, авторизация, криптографические методы.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Важность непрерывности и эшелонированной защиты для противодействия угрозам.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520600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/>
              <a:t>Глава 27: Технологии аутентификации, авторизации и управления доступом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83" name="Google Shape;283;p52"/>
          <p:cNvSpPr txBox="1"/>
          <p:nvPr>
            <p:ph idx="1" type="body"/>
          </p:nvPr>
        </p:nvSpPr>
        <p:spPr>
          <a:xfrm>
            <a:off x="311700" y="1535850"/>
            <a:ext cx="8520600" cy="30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Обзор технологий обеспечения безопасности доступа в компьютерных сетях.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Цели: Изучение методов аутентификации, авторизации и моделей управления доступом.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Ключевые темы: Пароли, цифровые сертификаты, Kerberos, мандатный и ролевой доступ.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Технологии Аутентификации: Общие принципы</a:t>
            </a:r>
            <a:endParaRPr/>
          </a:p>
        </p:txBody>
      </p:sp>
      <p:sp>
        <p:nvSpPr>
          <p:cNvPr id="289" name="Google Shape;289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400"/>
              </a:spcBef>
              <a:spcAft>
                <a:spcPts val="0"/>
              </a:spcAft>
              <a:buSzPts val="935"/>
              <a:buNone/>
            </a:pPr>
            <a:r>
              <a:rPr b="1" lang="ru" sz="1205">
                <a:solidFill>
                  <a:schemeClr val="dk1"/>
                </a:solidFill>
              </a:rPr>
              <a:t>Определение и цель</a:t>
            </a:r>
            <a:endParaRPr b="1" sz="1205">
              <a:solidFill>
                <a:schemeClr val="dk1"/>
              </a:solidFill>
            </a:endParaRPr>
          </a:p>
          <a:p>
            <a:pPr indent="-294322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35"/>
              <a:buChar char="●"/>
            </a:pPr>
            <a:r>
              <a:rPr b="1" lang="ru" sz="1035">
                <a:solidFill>
                  <a:schemeClr val="dk1"/>
                </a:solidFill>
              </a:rPr>
              <a:t>Аутентификация</a:t>
            </a:r>
            <a:r>
              <a:rPr lang="ru" sz="1035">
                <a:solidFill>
                  <a:schemeClr val="dk1"/>
                </a:solidFill>
              </a:rPr>
              <a:t> — это процедура </a:t>
            </a:r>
            <a:r>
              <a:rPr b="1" lang="ru" sz="1035">
                <a:solidFill>
                  <a:schemeClr val="dk1"/>
                </a:solidFill>
              </a:rPr>
              <a:t>доказательства подлинности</a:t>
            </a:r>
            <a:r>
              <a:rPr lang="ru" sz="1035">
                <a:solidFill>
                  <a:schemeClr val="dk1"/>
                </a:solidFill>
              </a:rPr>
              <a:t> различных элементов (пользователей, устройств, документов) системы при их взаимодействии.</a:t>
            </a:r>
            <a:endParaRPr sz="1035">
              <a:solidFill>
                <a:schemeClr val="dk1"/>
              </a:solidFill>
            </a:endParaRPr>
          </a:p>
          <a:p>
            <a:pPr indent="-29432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35"/>
              <a:buChar char="●"/>
            </a:pPr>
            <a:r>
              <a:rPr b="1" lang="ru" sz="1035">
                <a:solidFill>
                  <a:schemeClr val="dk1"/>
                </a:solidFill>
              </a:rPr>
              <a:t>Цель:</a:t>
            </a:r>
            <a:r>
              <a:rPr lang="ru" sz="1035">
                <a:solidFill>
                  <a:schemeClr val="dk1"/>
                </a:solidFill>
              </a:rPr>
              <a:t> Убедить аутентифицирующий элемент (систему), что аутентифицируемый субъект или объект действительно является тем, за кого/что он себя выдает.</a:t>
            </a:r>
            <a:endParaRPr sz="10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400"/>
              </a:spcBef>
              <a:spcAft>
                <a:spcPts val="0"/>
              </a:spcAft>
              <a:buSzPts val="935"/>
              <a:buNone/>
            </a:pPr>
            <a:r>
              <a:rPr b="1" lang="ru" sz="1205">
                <a:solidFill>
                  <a:schemeClr val="dk1"/>
                </a:solidFill>
              </a:rPr>
              <a:t>Объекты и примеры</a:t>
            </a:r>
            <a:endParaRPr b="1" sz="12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ru" sz="1035">
                <a:solidFill>
                  <a:schemeClr val="dk1"/>
                </a:solidFill>
              </a:rPr>
              <a:t>Аутентификация необходима для: | Объект | Роль в системе | Доказательство | | :--- | :--- | :--- | | </a:t>
            </a:r>
            <a:r>
              <a:rPr b="1" lang="ru" sz="1035">
                <a:solidFill>
                  <a:schemeClr val="dk1"/>
                </a:solidFill>
              </a:rPr>
              <a:t>Пользователь</a:t>
            </a:r>
            <a:r>
              <a:rPr lang="ru" sz="1035">
                <a:solidFill>
                  <a:schemeClr val="dk1"/>
                </a:solidFill>
              </a:rPr>
              <a:t> | Доказывает, что он владелец введенного </a:t>
            </a:r>
            <a:r>
              <a:rPr b="1" lang="ru" sz="1035">
                <a:solidFill>
                  <a:schemeClr val="dk1"/>
                </a:solidFill>
              </a:rPr>
              <a:t>идентификатора</a:t>
            </a:r>
            <a:r>
              <a:rPr lang="ru" sz="1035">
                <a:solidFill>
                  <a:schemeClr val="dk1"/>
                </a:solidFill>
              </a:rPr>
              <a:t>. | Пароль (многоразовый/одноразовый) или биометрия. | | </a:t>
            </a:r>
            <a:r>
              <a:rPr b="1" lang="ru" sz="1035">
                <a:solidFill>
                  <a:schemeClr val="dk1"/>
                </a:solidFill>
              </a:rPr>
              <a:t>Документ/Данные</a:t>
            </a:r>
            <a:r>
              <a:rPr lang="ru" sz="1035">
                <a:solidFill>
                  <a:schemeClr val="dk1"/>
                </a:solidFill>
              </a:rPr>
              <a:t> | Доказывает свою </a:t>
            </a:r>
            <a:r>
              <a:rPr b="1" lang="ru" sz="1035">
                <a:solidFill>
                  <a:schemeClr val="dk1"/>
                </a:solidFill>
              </a:rPr>
              <a:t>целостность</a:t>
            </a:r>
            <a:r>
              <a:rPr lang="ru" sz="1035">
                <a:solidFill>
                  <a:schemeClr val="dk1"/>
                </a:solidFill>
              </a:rPr>
              <a:t> (не был изменен) и </a:t>
            </a:r>
            <a:r>
              <a:rPr b="1" lang="ru" sz="1035">
                <a:solidFill>
                  <a:schemeClr val="dk1"/>
                </a:solidFill>
              </a:rPr>
              <a:t>подлинность автора</a:t>
            </a:r>
            <a:r>
              <a:rPr lang="ru" sz="1035">
                <a:solidFill>
                  <a:schemeClr val="dk1"/>
                </a:solidFill>
              </a:rPr>
              <a:t>. | Электронная подпись. | | </a:t>
            </a:r>
            <a:r>
              <a:rPr b="1" lang="ru" sz="1035">
                <a:solidFill>
                  <a:schemeClr val="dk1"/>
                </a:solidFill>
              </a:rPr>
              <a:t>Устройства/Сервисы</a:t>
            </a:r>
            <a:r>
              <a:rPr lang="ru" sz="1035">
                <a:solidFill>
                  <a:schemeClr val="dk1"/>
                </a:solidFill>
              </a:rPr>
              <a:t> | Доказывают, что не подменены злоумышленником. | Процедура </a:t>
            </a:r>
            <a:r>
              <a:rPr b="1" lang="ru" sz="1035">
                <a:solidFill>
                  <a:schemeClr val="dk1"/>
                </a:solidFill>
              </a:rPr>
              <a:t>взаимной аутентификации</a:t>
            </a:r>
            <a:r>
              <a:rPr lang="ru" sz="1035">
                <a:solidFill>
                  <a:schemeClr val="dk1"/>
                </a:solidFill>
              </a:rPr>
              <a:t> (для организации защищенного канала). |</a:t>
            </a:r>
            <a:endParaRPr sz="10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400"/>
              </a:spcBef>
              <a:spcAft>
                <a:spcPts val="0"/>
              </a:spcAft>
              <a:buSzPts val="935"/>
              <a:buNone/>
            </a:pPr>
            <a:r>
              <a:rPr b="1" lang="ru" sz="1205">
                <a:solidFill>
                  <a:schemeClr val="dk1"/>
                </a:solidFill>
              </a:rPr>
              <a:t>Надежность аутентификации</a:t>
            </a:r>
            <a:endParaRPr b="1" sz="1205">
              <a:solidFill>
                <a:schemeClr val="dk1"/>
              </a:solidFill>
            </a:endParaRPr>
          </a:p>
          <a:p>
            <a:pPr indent="-294322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35"/>
              <a:buChar char="●"/>
            </a:pPr>
            <a:r>
              <a:rPr lang="ru" sz="1035">
                <a:solidFill>
                  <a:schemeClr val="dk1"/>
                </a:solidFill>
              </a:rPr>
              <a:t>Абсолютно надежная аутентификация человека </a:t>
            </a:r>
            <a:r>
              <a:rPr b="1" lang="ru" sz="1035">
                <a:solidFill>
                  <a:schemeClr val="dk1"/>
                </a:solidFill>
              </a:rPr>
              <a:t>теоретически неразрешима</a:t>
            </a:r>
            <a:r>
              <a:rPr lang="ru" sz="1035">
                <a:solidFill>
                  <a:schemeClr val="dk1"/>
                </a:solidFill>
              </a:rPr>
              <a:t> (любой аутентификатор можно подделать или перехватить).</a:t>
            </a:r>
            <a:endParaRPr sz="1035">
              <a:solidFill>
                <a:schemeClr val="dk1"/>
              </a:solidFill>
            </a:endParaRPr>
          </a:p>
          <a:p>
            <a:pPr indent="-29432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35"/>
              <a:buChar char="●"/>
            </a:pPr>
            <a:r>
              <a:rPr lang="ru" sz="1035">
                <a:solidFill>
                  <a:schemeClr val="dk1"/>
                </a:solidFill>
              </a:rPr>
              <a:t>На практике используются средства, обеспечивающие </a:t>
            </a:r>
            <a:r>
              <a:rPr b="1" lang="ru" sz="1035">
                <a:solidFill>
                  <a:schemeClr val="dk1"/>
                </a:solidFill>
              </a:rPr>
              <a:t>достаточно высокий уровень достоверности</a:t>
            </a:r>
            <a:r>
              <a:rPr lang="ru" sz="1035">
                <a:solidFill>
                  <a:schemeClr val="dk1"/>
                </a:solidFill>
              </a:rPr>
              <a:t>.</a:t>
            </a:r>
            <a:endParaRPr sz="10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629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Факторы Аутентификации и Многофакторность</a:t>
            </a:r>
            <a:endParaRPr/>
          </a:p>
        </p:txBody>
      </p:sp>
      <p:sp>
        <p:nvSpPr>
          <p:cNvPr id="295" name="Google Shape;29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Три Фактора Аутентификации (Классы Аутентификаторов)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Аутентификаторы, используемые на практике, разделяются на три основных класса, называемых </a:t>
            </a:r>
            <a:r>
              <a:rPr b="1" lang="ru" sz="1100">
                <a:solidFill>
                  <a:schemeClr val="dk1"/>
                </a:solidFill>
              </a:rPr>
              <a:t>факторами</a:t>
            </a:r>
            <a:r>
              <a:rPr lang="ru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96" name="Google Shape;296;p54"/>
          <p:cNvGraphicFramePr/>
          <p:nvPr/>
        </p:nvGraphicFramePr>
        <p:xfrm>
          <a:off x="3117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{486A74B8-9953-44E7-AA42-A33A07BBF0F7}</a:tableStyleId>
              </a:tblPr>
              <a:tblGrid>
                <a:gridCol w="2148850"/>
                <a:gridCol w="2486875"/>
                <a:gridCol w="3884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Класс (Фактор)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Описание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Примеры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1. «Что-то, что знаю»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(Knowledge Factor)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Секретная информация, известная только пользователю.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Многоразовые пароли, одноразовые пароли (TAN), правила преобразования информации, ответы на секретные вопросы.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2. «Что-то, что имею»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(Possession Factor)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Физический предмет, которым обладает пользователь.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Аппаратные аутентификаторы (токены), электронные ключи, смарт-карты, SIM-карта (для SMS-кодов).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3. «Что-то, чем являюсь»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(Inherence Factor)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Биометрические показатели, уникальные для человека.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Отпечатки пальцев, радужная оболочка глаза, геометрия лица, анализ ДНК.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Многофакторная Аутентификация (MFA)</a:t>
            </a:r>
            <a:endParaRPr/>
          </a:p>
        </p:txBody>
      </p:sp>
      <p:sp>
        <p:nvSpPr>
          <p:cNvPr id="302" name="Google Shape;302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ru" sz="1700">
                <a:solidFill>
                  <a:schemeClr val="dk1"/>
                </a:solidFill>
              </a:rPr>
              <a:t>Определение:</a:t>
            </a:r>
            <a:r>
              <a:rPr lang="ru" sz="1700">
                <a:solidFill>
                  <a:schemeClr val="dk1"/>
                </a:solidFill>
              </a:rPr>
              <a:t> Процедура, при которой требуется предъявление аутентификаторов, относящихся </a:t>
            </a:r>
            <a:r>
              <a:rPr b="1" lang="ru" sz="1700">
                <a:solidFill>
                  <a:schemeClr val="dk1"/>
                </a:solidFill>
              </a:rPr>
              <a:t>к разным классам (факторам)</a:t>
            </a:r>
            <a:r>
              <a:rPr lang="ru" sz="1700">
                <a:solidFill>
                  <a:schemeClr val="dk1"/>
                </a:solidFill>
              </a:rPr>
              <a:t>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ru" sz="1700">
                <a:solidFill>
                  <a:schemeClr val="dk1"/>
                </a:solidFill>
              </a:rPr>
              <a:t>Пример:</a:t>
            </a:r>
            <a:r>
              <a:rPr lang="ru" sz="1700">
                <a:solidFill>
                  <a:schemeClr val="dk1"/>
                </a:solidFill>
              </a:rPr>
              <a:t> Вход в систему по паролю (Что знаю) + ввод кода из SMS (Что имею).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ru" sz="1700">
                <a:solidFill>
                  <a:schemeClr val="dk1"/>
                </a:solidFill>
              </a:rPr>
              <a:t>Преимущество:</a:t>
            </a:r>
            <a:r>
              <a:rPr lang="ru" sz="1700">
                <a:solidFill>
                  <a:schemeClr val="dk1"/>
                </a:solidFill>
              </a:rPr>
              <a:t> Значительно повышает безопасность, так как компрометация одного фактора не дает злоумышленнику доступ к системе.</a:t>
            </a:r>
            <a:endParaRPr sz="1700">
              <a:solidFill>
                <a:schemeClr val="dk1"/>
              </a:solidFill>
            </a:endParaRPr>
          </a:p>
          <a:p>
            <a:pPr indent="0" lvl="0" marL="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chemeClr val="dk1"/>
                </a:solidFill>
              </a:rPr>
              <a:t>Отличие от Многоступенчатой Аутентификации:</a:t>
            </a:r>
            <a:r>
              <a:rPr lang="ru" sz="1700">
                <a:solidFill>
                  <a:schemeClr val="dk1"/>
                </a:solidFill>
              </a:rPr>
              <a:t> Многоступенчатая аутентификация использует </a:t>
            </a:r>
            <a:r>
              <a:rPr b="1" lang="ru" sz="1700">
                <a:solidFill>
                  <a:schemeClr val="dk1"/>
                </a:solidFill>
              </a:rPr>
              <a:t>несколько аутентификаторов, относящихся к одному классу</a:t>
            </a:r>
            <a:r>
              <a:rPr lang="ru" sz="1700">
                <a:solidFill>
                  <a:schemeClr val="dk1"/>
                </a:solidFill>
              </a:rPr>
              <a:t> (например, пароль + секретные вопросы).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Аутентификация на основе Многоразовых Паролей</a:t>
            </a:r>
            <a:endParaRPr/>
          </a:p>
        </p:txBody>
      </p:sp>
      <p:sp>
        <p:nvSpPr>
          <p:cNvPr id="308" name="Google Shape;308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</a:rPr>
              <a:t>Пароль как аутентификатор</a:t>
            </a:r>
            <a:endParaRPr b="1" sz="15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Пароль</a:t>
            </a:r>
            <a:r>
              <a:rPr lang="ru" sz="1300">
                <a:solidFill>
                  <a:schemeClr val="dk1"/>
                </a:solidFill>
              </a:rPr>
              <a:t> — секретная последовательность символов, используемая для доказательства подлинности (аутентификации) пользователя.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Многоразовые пароли</a:t>
            </a:r>
            <a:r>
              <a:rPr lang="ru" sz="1300">
                <a:solidFill>
                  <a:schemeClr val="dk1"/>
                </a:solidFill>
              </a:rPr>
              <a:t> (Reusable Passwords) могут использоваться многократно.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Одноразовые пароли</a:t>
            </a:r>
            <a:r>
              <a:rPr lang="ru" sz="1300">
                <a:solidFill>
                  <a:schemeClr val="dk1"/>
                </a:solidFill>
              </a:rPr>
              <a:t> (One-Time Passwords, OTP) требуют предъявления нового значения при каждой процедуре аутентификации (обычно генерируются специальными устройствами или программами).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</a:rPr>
              <a:t>Недостатки Многоразовых Паролей</a:t>
            </a:r>
            <a:endParaRPr b="1" sz="15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ru" sz="1300">
                <a:solidFill>
                  <a:schemeClr val="dk1"/>
                </a:solidFill>
              </a:rPr>
              <a:t>Уязвимость к перехвату:</a:t>
            </a:r>
            <a:r>
              <a:rPr lang="ru" sz="1300">
                <a:solidFill>
                  <a:schemeClr val="dk1"/>
                </a:solidFill>
              </a:rPr>
              <a:t> Пароль может быть «подслушан» при передаче по сети (анализ трафика).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ru" sz="1300">
                <a:solidFill>
                  <a:schemeClr val="dk1"/>
                </a:solidFill>
              </a:rPr>
              <a:t>Уязвимость к раскрытию:</a:t>
            </a:r>
            <a:r>
              <a:rPr lang="ru" sz="1300">
                <a:solidFill>
                  <a:schemeClr val="dk1"/>
                </a:solidFill>
              </a:rPr>
              <a:t> Пароль можно разгадать или подобрать.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ru" sz="1300">
                <a:solidFill>
                  <a:schemeClr val="dk1"/>
                </a:solidFill>
              </a:rPr>
              <a:t>Социальный инжиниринг:</a:t>
            </a:r>
            <a:r>
              <a:rPr lang="ru" sz="1300">
                <a:solidFill>
                  <a:schemeClr val="dk1"/>
                </a:solidFill>
              </a:rPr>
              <a:t> Пароль можно выведать у владельца, используя манипуляции (пример: Сноуден).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520600" cy="39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Строгая аутентификация в компьютерной сети на основе многоразовых паролей</a:t>
            </a:r>
            <a:endParaRPr/>
          </a:p>
        </p:txBody>
      </p:sp>
      <p:sp>
        <p:nvSpPr>
          <p:cNvPr id="321" name="Google Shape;321;p58"/>
          <p:cNvSpPr txBox="1"/>
          <p:nvPr>
            <p:ph idx="1" type="body"/>
          </p:nvPr>
        </p:nvSpPr>
        <p:spPr>
          <a:xfrm>
            <a:off x="311700" y="1502225"/>
            <a:ext cx="8520600" cy="30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Аутентификация</a:t>
            </a:r>
            <a:r>
              <a:rPr lang="ru">
                <a:solidFill>
                  <a:schemeClr val="dk1"/>
                </a:solidFill>
              </a:rPr>
              <a:t>, а процессе которой используются методы шифрования, а </a:t>
            </a:r>
            <a:r>
              <a:rPr lang="ru">
                <a:solidFill>
                  <a:schemeClr val="dk1"/>
                </a:solidFill>
              </a:rPr>
              <a:t>аутентификатор</a:t>
            </a:r>
            <a:r>
              <a:rPr lang="ru">
                <a:solidFill>
                  <a:schemeClr val="dk1"/>
                </a:solidFill>
              </a:rPr>
              <a:t> не передается по сети, называется строгой </a:t>
            </a:r>
            <a:r>
              <a:rPr lang="ru">
                <a:solidFill>
                  <a:schemeClr val="dk1"/>
                </a:solidFill>
              </a:rPr>
              <a:t>аутентификацией.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Рассмотрим пример строгой аутентификации пользователей, реализуемой средствами ОС1. Пусть аутентификация пользователей сети выполняется на основе их паролей, хранящихся в зашифрованном виде в централизованной базе SAM (Security Accounts Manager). Пароли зашифровываются с помощью односторонней функции шифрования при занесении их в базу данных во время процедуры создания учетной записи для нового пользователя (след слайд). Введем обозначение для этой односторонней функции — ОФШ1. Таким образом, пароль Р хранится в базе данных SAM в виде дайджеста d(P), при этом знание дайджеста не позволяет восстановить исходный текст.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445022"/>
            <a:ext cx="8520599" cy="3892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Строгая аутентификация в протоколе CHAP</a:t>
            </a:r>
            <a:endParaRPr/>
          </a:p>
        </p:txBody>
      </p:sp>
      <p:sp>
        <p:nvSpPr>
          <p:cNvPr id="334" name="Google Shape;334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Другим примером строгой аутентификации может служить аутентификация по квитированию вызова (Challenge Handshake Authentication Protocol, CHAP), применяемая в протоколе PPP. Протокол PPP предусматривает два режима аутентификации: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 1) аутентификация по протоколу PAP, когда пароль передается по линии связи в открытом виде;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 2)аутентификация по протоколу CHAP, при которой пароль по линии связи не передается и, следовательно, обеспечивается более высокий уровень безопасности.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520600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Идентификация, Аутентификация, Авторизация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3260">
                <a:solidFill>
                  <a:schemeClr val="dk1"/>
                </a:solidFill>
              </a:rPr>
              <a:t>Идентификация (Identification)</a:t>
            </a:r>
            <a:endParaRPr b="1" sz="3260">
              <a:solidFill>
                <a:schemeClr val="dk1"/>
              </a:solidFill>
            </a:endParaRPr>
          </a:p>
          <a:p>
            <a:pPr indent="-277186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3060">
                <a:solidFill>
                  <a:schemeClr val="dk1"/>
                </a:solidFill>
              </a:rPr>
              <a:t>Цель:</a:t>
            </a:r>
            <a:r>
              <a:rPr lang="ru" sz="3060">
                <a:solidFill>
                  <a:schemeClr val="dk1"/>
                </a:solidFill>
              </a:rPr>
              <a:t> </a:t>
            </a:r>
            <a:r>
              <a:rPr b="1" lang="ru" sz="3060">
                <a:solidFill>
                  <a:schemeClr val="dk1"/>
                </a:solidFill>
              </a:rPr>
              <a:t>Присвоение объектам и субъектам ИС уникальных имен (идентификаторов)</a:t>
            </a:r>
            <a:r>
              <a:rPr lang="ru" sz="3060">
                <a:solidFill>
                  <a:schemeClr val="dk1"/>
                </a:solidFill>
              </a:rPr>
              <a:t>, чтобы система могла их распознавать и оперировать ими.</a:t>
            </a:r>
            <a:endParaRPr sz="3060">
              <a:solidFill>
                <a:schemeClr val="dk1"/>
              </a:solidFill>
            </a:endParaRPr>
          </a:p>
          <a:p>
            <a:pPr indent="-27718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3060">
                <a:solidFill>
                  <a:schemeClr val="dk1"/>
                </a:solidFill>
              </a:rPr>
              <a:t>Процедура:</a:t>
            </a:r>
            <a:r>
              <a:rPr lang="ru" sz="3060">
                <a:solidFill>
                  <a:schemeClr val="dk1"/>
                </a:solidFill>
              </a:rPr>
              <a:t> Выполняется при </a:t>
            </a:r>
            <a:r>
              <a:rPr b="1" lang="ru" sz="3060">
                <a:solidFill>
                  <a:schemeClr val="dk1"/>
                </a:solidFill>
              </a:rPr>
              <a:t>логическом входе в систему</a:t>
            </a:r>
            <a:r>
              <a:rPr lang="ru" sz="3060">
                <a:solidFill>
                  <a:schemeClr val="dk1"/>
                </a:solidFill>
              </a:rPr>
              <a:t>, когда пользователь вводит свой идентификатор (имя), и система проверяет, входит ли он в число зарегистрированных (легальных) пользователей.</a:t>
            </a:r>
            <a:endParaRPr sz="3060">
              <a:solidFill>
                <a:schemeClr val="dk1"/>
              </a:solidFill>
            </a:endParaRPr>
          </a:p>
          <a:p>
            <a:pPr indent="-27718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3060">
                <a:solidFill>
                  <a:schemeClr val="dk1"/>
                </a:solidFill>
              </a:rPr>
              <a:t>Источники ИД:</a:t>
            </a:r>
            <a:r>
              <a:rPr lang="ru" sz="3060">
                <a:solidFill>
                  <a:schemeClr val="dk1"/>
                </a:solidFill>
              </a:rPr>
              <a:t> Генерируются </a:t>
            </a:r>
            <a:r>
              <a:rPr b="1" lang="ru" sz="3060">
                <a:solidFill>
                  <a:schemeClr val="dk1"/>
                </a:solidFill>
              </a:rPr>
              <a:t>ОС</a:t>
            </a:r>
            <a:r>
              <a:rPr lang="ru" sz="3060">
                <a:solidFill>
                  <a:schemeClr val="dk1"/>
                </a:solidFill>
              </a:rPr>
              <a:t> (ИД процессов), назначаются </a:t>
            </a:r>
            <a:r>
              <a:rPr b="1" lang="ru" sz="3060">
                <a:solidFill>
                  <a:schemeClr val="dk1"/>
                </a:solidFill>
              </a:rPr>
              <a:t>администратором</a:t>
            </a:r>
            <a:r>
              <a:rPr lang="ru" sz="3060">
                <a:solidFill>
                  <a:schemeClr val="dk1"/>
                </a:solidFill>
              </a:rPr>
              <a:t> (ИД пользователей, IP-адреса) или порождаются </a:t>
            </a:r>
            <a:r>
              <a:rPr b="1" lang="ru" sz="3060">
                <a:solidFill>
                  <a:schemeClr val="dk1"/>
                </a:solidFill>
              </a:rPr>
              <a:t>пользователями</a:t>
            </a:r>
            <a:r>
              <a:rPr lang="ru" sz="3060">
                <a:solidFill>
                  <a:schemeClr val="dk1"/>
                </a:solidFill>
              </a:rPr>
              <a:t> (имя, имя файла).</a:t>
            </a:r>
            <a:endParaRPr sz="306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3260">
                <a:solidFill>
                  <a:schemeClr val="dk1"/>
                </a:solidFill>
              </a:rPr>
              <a:t>Аутентификация (Authentication)</a:t>
            </a:r>
            <a:endParaRPr b="1" sz="3260">
              <a:solidFill>
                <a:schemeClr val="dk1"/>
              </a:solidFill>
            </a:endParaRPr>
          </a:p>
          <a:p>
            <a:pPr indent="-277186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3060">
                <a:solidFill>
                  <a:schemeClr val="dk1"/>
                </a:solidFill>
              </a:rPr>
              <a:t>Цель:</a:t>
            </a:r>
            <a:r>
              <a:rPr lang="ru" sz="3060">
                <a:solidFill>
                  <a:schemeClr val="dk1"/>
                </a:solidFill>
              </a:rPr>
              <a:t> </a:t>
            </a:r>
            <a:r>
              <a:rPr b="1" lang="ru" sz="3060">
                <a:solidFill>
                  <a:schemeClr val="dk1"/>
                </a:solidFill>
              </a:rPr>
              <a:t>Процедура доказательства субъектом/объектом того, за что (кого) он себя выдает</a:t>
            </a:r>
            <a:r>
              <a:rPr lang="ru" sz="3060">
                <a:solidFill>
                  <a:schemeClr val="dk1"/>
                </a:solidFill>
              </a:rPr>
              <a:t> ("подлинность", "достоверность").</a:t>
            </a:r>
            <a:endParaRPr sz="3060">
              <a:solidFill>
                <a:schemeClr val="dk1"/>
              </a:solidFill>
            </a:endParaRPr>
          </a:p>
          <a:p>
            <a:pPr indent="-27718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3060">
                <a:solidFill>
                  <a:schemeClr val="dk1"/>
                </a:solidFill>
              </a:rPr>
              <a:t>Участники:</a:t>
            </a:r>
            <a:r>
              <a:rPr lang="ru" sz="3060">
                <a:solidFill>
                  <a:schemeClr val="dk1"/>
                </a:solidFill>
              </a:rPr>
              <a:t> </a:t>
            </a:r>
            <a:r>
              <a:rPr b="1" lang="ru" sz="3060">
                <a:solidFill>
                  <a:schemeClr val="dk1"/>
                </a:solidFill>
              </a:rPr>
              <a:t>Аутентифицируемый</a:t>
            </a:r>
            <a:r>
              <a:rPr lang="ru" sz="3060">
                <a:solidFill>
                  <a:schemeClr val="dk1"/>
                </a:solidFill>
              </a:rPr>
              <a:t> предъявляет </a:t>
            </a:r>
            <a:r>
              <a:rPr b="1" lang="ru" sz="3060">
                <a:solidFill>
                  <a:schemeClr val="dk1"/>
                </a:solidFill>
              </a:rPr>
              <a:t>аутентификатор</a:t>
            </a:r>
            <a:r>
              <a:rPr lang="ru" sz="3060">
                <a:solidFill>
                  <a:schemeClr val="dk1"/>
                </a:solidFill>
              </a:rPr>
              <a:t> (доказательство); </a:t>
            </a:r>
            <a:r>
              <a:rPr b="1" lang="ru" sz="3060">
                <a:solidFill>
                  <a:schemeClr val="dk1"/>
                </a:solidFill>
              </a:rPr>
              <a:t>Аутентифицирующий</a:t>
            </a:r>
            <a:r>
              <a:rPr lang="ru" sz="3060">
                <a:solidFill>
                  <a:schemeClr val="dk1"/>
                </a:solidFill>
              </a:rPr>
              <a:t> проверяет доказательство и принимает решение.</a:t>
            </a:r>
            <a:endParaRPr sz="3060">
              <a:solidFill>
                <a:schemeClr val="dk1"/>
              </a:solidFill>
            </a:endParaRPr>
          </a:p>
          <a:p>
            <a:pPr indent="-27718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3060">
                <a:solidFill>
                  <a:schemeClr val="dk1"/>
                </a:solidFill>
              </a:rPr>
              <a:t>Типы:</a:t>
            </a:r>
            <a:endParaRPr b="1" sz="3060">
              <a:solidFill>
                <a:schemeClr val="dk1"/>
              </a:solidFill>
            </a:endParaRPr>
          </a:p>
          <a:p>
            <a:pPr indent="-277186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ru" sz="3060">
                <a:solidFill>
                  <a:schemeClr val="dk1"/>
                </a:solidFill>
              </a:rPr>
              <a:t>Односторонняя:</a:t>
            </a:r>
            <a:r>
              <a:rPr lang="ru" sz="3060">
                <a:solidFill>
                  <a:schemeClr val="dk1"/>
                </a:solidFill>
              </a:rPr>
              <a:t> Пользователь доказывает свою подлинность системе (например, логический вход по паролю).</a:t>
            </a:r>
            <a:endParaRPr sz="3060">
              <a:solidFill>
                <a:schemeClr val="dk1"/>
              </a:solidFill>
            </a:endParaRPr>
          </a:p>
          <a:p>
            <a:pPr indent="-277186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ru" sz="3060">
                <a:solidFill>
                  <a:schemeClr val="dk1"/>
                </a:solidFill>
              </a:rPr>
              <a:t>Двусторонняя (Взаимная):</a:t>
            </a:r>
            <a:r>
              <a:rPr lang="ru" sz="3060">
                <a:solidFill>
                  <a:schemeClr val="dk1"/>
                </a:solidFill>
              </a:rPr>
              <a:t> И клиент, и сервер (или два устройства) должны доказать легальность друг другу (например, при обращении к корпоративному веб-серверу).</a:t>
            </a:r>
            <a:endParaRPr sz="3060">
              <a:solidFill>
                <a:schemeClr val="dk1"/>
              </a:solidFill>
            </a:endParaRPr>
          </a:p>
          <a:p>
            <a:pPr indent="-27718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3060">
                <a:solidFill>
                  <a:schemeClr val="dk1"/>
                </a:solidFill>
              </a:rPr>
              <a:t>Аутентификатор:</a:t>
            </a:r>
            <a:r>
              <a:rPr lang="ru" sz="3060">
                <a:solidFill>
                  <a:schemeClr val="dk1"/>
                </a:solidFill>
              </a:rPr>
              <a:t> Знание секрета (</a:t>
            </a:r>
            <a:r>
              <a:rPr b="1" lang="ru" sz="3060">
                <a:solidFill>
                  <a:schemeClr val="dk1"/>
                </a:solidFill>
              </a:rPr>
              <a:t>пароля</a:t>
            </a:r>
            <a:r>
              <a:rPr lang="ru" sz="3060">
                <a:solidFill>
                  <a:schemeClr val="dk1"/>
                </a:solidFill>
              </a:rPr>
              <a:t>), обладание уникальным предметом (</a:t>
            </a:r>
            <a:r>
              <a:rPr b="1" lang="ru" sz="3060">
                <a:solidFill>
                  <a:schemeClr val="dk1"/>
                </a:solidFill>
              </a:rPr>
              <a:t>ключом</a:t>
            </a:r>
            <a:r>
              <a:rPr lang="ru" sz="3060">
                <a:solidFill>
                  <a:schemeClr val="dk1"/>
                </a:solidFill>
              </a:rPr>
              <a:t>), или собственные </a:t>
            </a:r>
            <a:r>
              <a:rPr b="1" lang="ru" sz="3060">
                <a:solidFill>
                  <a:schemeClr val="dk1"/>
                </a:solidFill>
              </a:rPr>
              <a:t>биохарактеристики</a:t>
            </a:r>
            <a:r>
              <a:rPr lang="ru" sz="3060">
                <a:solidFill>
                  <a:schemeClr val="dk1"/>
                </a:solidFill>
              </a:rPr>
              <a:t>.</a:t>
            </a:r>
            <a:endParaRPr sz="306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3260">
                <a:solidFill>
                  <a:schemeClr val="dk1"/>
                </a:solidFill>
              </a:rPr>
              <a:t>Авторизация (Authorization)</a:t>
            </a:r>
            <a:endParaRPr b="1" sz="3260">
              <a:solidFill>
                <a:schemeClr val="dk1"/>
              </a:solidFill>
            </a:endParaRPr>
          </a:p>
          <a:p>
            <a:pPr indent="-277186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3060">
                <a:solidFill>
                  <a:schemeClr val="dk1"/>
                </a:solidFill>
              </a:rPr>
              <a:t>Цель:</a:t>
            </a:r>
            <a:r>
              <a:rPr lang="ru" sz="3060">
                <a:solidFill>
                  <a:schemeClr val="dk1"/>
                </a:solidFill>
              </a:rPr>
              <a:t> </a:t>
            </a:r>
            <a:r>
              <a:rPr b="1" lang="ru" sz="3060">
                <a:solidFill>
                  <a:schemeClr val="dk1"/>
                </a:solidFill>
              </a:rPr>
              <a:t>Процедура контроля доступа</a:t>
            </a:r>
            <a:r>
              <a:rPr lang="ru" sz="3060">
                <a:solidFill>
                  <a:schemeClr val="dk1"/>
                </a:solidFill>
              </a:rPr>
              <a:t> и </a:t>
            </a:r>
            <a:r>
              <a:rPr b="1" lang="ru" sz="3060">
                <a:solidFill>
                  <a:schemeClr val="dk1"/>
                </a:solidFill>
              </a:rPr>
              <a:t>предоставления субъектам именно тех прав</a:t>
            </a:r>
            <a:r>
              <a:rPr lang="ru" sz="3060">
                <a:solidFill>
                  <a:schemeClr val="dk1"/>
                </a:solidFill>
              </a:rPr>
              <a:t>, которые определены правилами доступа.</a:t>
            </a:r>
            <a:endParaRPr sz="3060">
              <a:solidFill>
                <a:schemeClr val="dk1"/>
              </a:solidFill>
            </a:endParaRPr>
          </a:p>
          <a:p>
            <a:pPr indent="-27718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3060">
                <a:solidFill>
                  <a:schemeClr val="dk1"/>
                </a:solidFill>
              </a:rPr>
              <a:t>Отличие от Аутентификации:</a:t>
            </a:r>
            <a:r>
              <a:rPr lang="ru" sz="3060">
                <a:solidFill>
                  <a:schemeClr val="dk1"/>
                </a:solidFill>
              </a:rPr>
              <a:t> Касается </a:t>
            </a:r>
            <a:r>
              <a:rPr b="1" lang="ru" sz="3060">
                <a:solidFill>
                  <a:schemeClr val="dk1"/>
                </a:solidFill>
              </a:rPr>
              <a:t>только легальных пользователей</a:t>
            </a:r>
            <a:r>
              <a:rPr lang="ru" sz="3060">
                <a:solidFill>
                  <a:schemeClr val="dk1"/>
                </a:solidFill>
              </a:rPr>
              <a:t>, успешно прошедших процедуру аутентификации.</a:t>
            </a:r>
            <a:endParaRPr sz="3060">
              <a:solidFill>
                <a:schemeClr val="dk1"/>
              </a:solidFill>
            </a:endParaRPr>
          </a:p>
          <a:p>
            <a:pPr indent="-27718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3060">
                <a:solidFill>
                  <a:schemeClr val="dk1"/>
                </a:solidFill>
              </a:rPr>
              <a:t>Результат:</a:t>
            </a:r>
            <a:r>
              <a:rPr lang="ru" sz="3060">
                <a:solidFill>
                  <a:schemeClr val="dk1"/>
                </a:solidFill>
              </a:rPr>
              <a:t> Доступ, полученный в обход системы контроля, называется </a:t>
            </a:r>
            <a:r>
              <a:rPr b="1" lang="ru" sz="3060">
                <a:solidFill>
                  <a:schemeClr val="dk1"/>
                </a:solidFill>
              </a:rPr>
              <a:t>несанкционированным (неавторизованным)</a:t>
            </a:r>
            <a:r>
              <a:rPr lang="ru" sz="3060">
                <a:solidFill>
                  <a:schemeClr val="dk1"/>
                </a:solidFill>
              </a:rPr>
              <a:t>.</a:t>
            </a:r>
            <a:endParaRPr sz="306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Аутентификация на основе Аппаратных Аутентификаторов</a:t>
            </a:r>
            <a:endParaRPr/>
          </a:p>
        </p:txBody>
      </p:sp>
      <p:sp>
        <p:nvSpPr>
          <p:cNvPr id="347" name="Google Shape;347;p62"/>
          <p:cNvSpPr txBox="1"/>
          <p:nvPr>
            <p:ph idx="1" type="body"/>
          </p:nvPr>
        </p:nvSpPr>
        <p:spPr>
          <a:xfrm>
            <a:off x="311700" y="1579300"/>
            <a:ext cx="8520600" cy="29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Роль аппаратных ключей</a:t>
            </a:r>
            <a:endParaRPr b="1" sz="13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Увеличение надежности:</a:t>
            </a:r>
            <a:r>
              <a:rPr lang="ru" sz="1100">
                <a:solidFill>
                  <a:schemeClr val="dk1"/>
                </a:solidFill>
              </a:rPr>
              <a:t> Алгоритмы на основе многоразовых паролей уязвимы (их можно подсмотреть или разгадать). Аппаратные ключи/токены предоставляют более надежные схемы.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Механизм:</a:t>
            </a:r>
            <a:r>
              <a:rPr lang="ru" sz="1100">
                <a:solidFill>
                  <a:schemeClr val="dk1"/>
                </a:solidFill>
              </a:rPr>
              <a:t> Аппаратный (или программный) генератор создает </a:t>
            </a:r>
            <a:r>
              <a:rPr b="1" lang="ru" sz="1100">
                <a:solidFill>
                  <a:schemeClr val="dk1"/>
                </a:solidFill>
              </a:rPr>
              <a:t>одноразовые пароли (OTP)</a:t>
            </a:r>
            <a:r>
              <a:rPr lang="ru" sz="1100">
                <a:solidFill>
                  <a:schemeClr val="dk1"/>
                </a:solidFill>
              </a:rPr>
              <a:t> — последовательность цифр, которая меняется через определенный, небольшой период времени.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Процедура входа:</a:t>
            </a:r>
            <a:r>
              <a:rPr lang="ru" sz="1100">
                <a:solidFill>
                  <a:schemeClr val="dk1"/>
                </a:solidFill>
              </a:rPr>
              <a:t> Пользователь вводит свой </a:t>
            </a:r>
            <a:r>
              <a:rPr b="1" lang="ru" sz="1100">
                <a:solidFill>
                  <a:schemeClr val="dk1"/>
                </a:solidFill>
              </a:rPr>
              <a:t>Идентификатор (ID)</a:t>
            </a:r>
            <a:r>
              <a:rPr lang="ru" sz="1100">
                <a:solidFill>
                  <a:schemeClr val="dk1"/>
                </a:solidFill>
              </a:rPr>
              <a:t> и </a:t>
            </a:r>
            <a:r>
              <a:rPr b="1" lang="ru" sz="1100">
                <a:solidFill>
                  <a:schemeClr val="dk1"/>
                </a:solidFill>
              </a:rPr>
              <a:t>текущий OTP</a:t>
            </a:r>
            <a:r>
              <a:rPr lang="ru" sz="1100">
                <a:solidFill>
                  <a:schemeClr val="dk1"/>
                </a:solidFill>
              </a:rPr>
              <a:t>, сообщенный ключом. Сервер аутентификации проверяет последовательность.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Применение:</a:t>
            </a:r>
            <a:r>
              <a:rPr lang="ru" sz="1100">
                <a:solidFill>
                  <a:schemeClr val="dk1"/>
                </a:solidFill>
              </a:rPr>
              <a:t> Как правило, системы OTP рассчитаны на проверку </a:t>
            </a:r>
            <a:r>
              <a:rPr b="1" lang="ru" sz="1100">
                <a:solidFill>
                  <a:schemeClr val="dk1"/>
                </a:solidFill>
              </a:rPr>
              <a:t>удаленных</a:t>
            </a:r>
            <a:r>
              <a:rPr lang="ru" sz="1100">
                <a:solidFill>
                  <a:schemeClr val="dk1"/>
                </a:solidFill>
              </a:rPr>
              <a:t>, а не локальных пользователей.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Схема 1: Синхронизация по Времени (Time-Based OTP)</a:t>
            </a:r>
            <a:endParaRPr b="1" sz="13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Идея:</a:t>
            </a:r>
            <a:r>
              <a:rPr lang="ru" sz="1100">
                <a:solidFill>
                  <a:schemeClr val="dk1"/>
                </a:solidFill>
              </a:rPr>
              <a:t> Аппаратный ключ и сервер аутентификации вычисляют OTP </a:t>
            </a:r>
            <a:r>
              <a:rPr b="1" lang="ru" sz="1100">
                <a:solidFill>
                  <a:schemeClr val="dk1"/>
                </a:solidFill>
              </a:rPr>
              <a:t>по одному и тому же алгоритму</a:t>
            </a:r>
            <a:r>
              <a:rPr lang="ru" sz="1100">
                <a:solidFill>
                  <a:schemeClr val="dk1"/>
                </a:solidFill>
              </a:rPr>
              <a:t> и в одно и то же время.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Параметры алгоритма:</a:t>
            </a:r>
            <a:endParaRPr b="1"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ru" sz="1100">
                <a:solidFill>
                  <a:schemeClr val="dk1"/>
                </a:solidFill>
              </a:rPr>
              <a:t>Разделяемый секретный ключ</a:t>
            </a:r>
            <a:r>
              <a:rPr lang="ru" sz="1100">
                <a:solidFill>
                  <a:schemeClr val="dk1"/>
                </a:solidFill>
              </a:rPr>
              <a:t> (64-разрядное число, уникальное для пользователя, хранится на ключе и на сервере).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ru" sz="1100">
                <a:solidFill>
                  <a:schemeClr val="dk1"/>
                </a:solidFill>
              </a:rPr>
              <a:t>Значение текущего времени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Процесс:</a:t>
            </a:r>
            <a:r>
              <a:rPr lang="ru" sz="1100">
                <a:solidFill>
                  <a:schemeClr val="dk1"/>
                </a:solidFill>
              </a:rPr>
              <a:t> Пользователь вводит </a:t>
            </a:r>
            <a:r>
              <a:rPr b="1" lang="ru" sz="1100">
                <a:solidFill>
                  <a:schemeClr val="dk1"/>
                </a:solidFill>
              </a:rPr>
              <a:t>Персональный номер (PIN)</a:t>
            </a:r>
            <a:r>
              <a:rPr lang="ru" sz="1100">
                <a:solidFill>
                  <a:schemeClr val="dk1"/>
                </a:solidFill>
              </a:rPr>
              <a:t> и </a:t>
            </a:r>
            <a:r>
              <a:rPr b="1" lang="ru" sz="1100">
                <a:solidFill>
                  <a:schemeClr val="dk1"/>
                </a:solidFill>
              </a:rPr>
              <a:t>OTP</a:t>
            </a:r>
            <a:r>
              <a:rPr lang="ru" sz="1100">
                <a:solidFill>
                  <a:schemeClr val="dk1"/>
                </a:solidFill>
              </a:rPr>
              <a:t> с дисплея ключа. Сервер использует PIN для извлечения секретного ключа из базы и, зная текущее время, генерирует ожидаемый OTP для сравнения.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375"/>
            <a:ext cx="8520600" cy="41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 и Уязвимости Временной Синхронизации</a:t>
            </a:r>
            <a:endParaRPr/>
          </a:p>
        </p:txBody>
      </p:sp>
      <p:sp>
        <p:nvSpPr>
          <p:cNvPr id="360" name="Google Shape;360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400"/>
              </a:spcBef>
              <a:spcAft>
                <a:spcPts val="0"/>
              </a:spcAft>
              <a:buSzPts val="770"/>
              <a:buNone/>
            </a:pPr>
            <a:r>
              <a:rPr b="1" lang="ru" sz="1010">
                <a:solidFill>
                  <a:schemeClr val="dk1"/>
                </a:solidFill>
              </a:rPr>
              <a:t>Проблема Временной Рассинхронизации</a:t>
            </a:r>
            <a:endParaRPr b="1" sz="101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ru" sz="870">
                <a:solidFill>
                  <a:schemeClr val="dk1"/>
                </a:solidFill>
              </a:rPr>
              <a:t>Серьезной проблемой является </a:t>
            </a:r>
            <a:r>
              <a:rPr b="1" lang="ru" sz="870">
                <a:solidFill>
                  <a:schemeClr val="dk1"/>
                </a:solidFill>
              </a:rPr>
              <a:t>рассогласование</a:t>
            </a:r>
            <a:r>
              <a:rPr lang="ru" sz="870">
                <a:solidFill>
                  <a:schemeClr val="dk1"/>
                </a:solidFill>
              </a:rPr>
              <a:t> внутренних часов сервера и аппаратного ключа, которое накапливается со временем.</a:t>
            </a:r>
            <a:endParaRPr sz="87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ru" sz="870">
                <a:solidFill>
                  <a:schemeClr val="dk1"/>
                </a:solidFill>
              </a:rPr>
              <a:t>Способы решения проблемы (Пример: Security Dynamics):</a:t>
            </a:r>
            <a:endParaRPr b="1" sz="870">
              <a:solidFill>
                <a:schemeClr val="dk1"/>
              </a:solidFill>
            </a:endParaRPr>
          </a:p>
          <a:p>
            <a:pPr indent="-283845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70"/>
              <a:buAutoNum type="arabicPeriod"/>
            </a:pPr>
            <a:r>
              <a:rPr b="1" lang="ru" sz="870">
                <a:solidFill>
                  <a:schemeClr val="dk1"/>
                </a:solidFill>
              </a:rPr>
              <a:t>Учет отклонения частоты:</a:t>
            </a:r>
            <a:r>
              <a:rPr lang="ru" sz="870">
                <a:solidFill>
                  <a:schemeClr val="dk1"/>
                </a:solidFill>
              </a:rPr>
              <a:t> При производстве ключа измеряется отклонение его таймера, и эта величина учитывается как параметр алгоритма на сервере.</a:t>
            </a:r>
            <a:endParaRPr sz="870">
              <a:solidFill>
                <a:schemeClr val="dk1"/>
              </a:solidFill>
            </a:endParaRPr>
          </a:p>
          <a:p>
            <a:pPr indent="-28384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0"/>
              <a:buAutoNum type="arabicPeriod"/>
            </a:pPr>
            <a:r>
              <a:rPr b="1" lang="ru" sz="870">
                <a:solidFill>
                  <a:schemeClr val="dk1"/>
                </a:solidFill>
              </a:rPr>
              <a:t>Динамическая подстройка:</a:t>
            </a:r>
            <a:r>
              <a:rPr lang="ru" sz="870">
                <a:solidFill>
                  <a:schemeClr val="dk1"/>
                </a:solidFill>
              </a:rPr>
              <a:t> Сервер отслеживает коды, генерируемые конкретным ключом, и </a:t>
            </a:r>
            <a:r>
              <a:rPr b="1" lang="ru" sz="870">
                <a:solidFill>
                  <a:schemeClr val="dk1"/>
                </a:solidFill>
              </a:rPr>
              <a:t>динамически корректирует</a:t>
            </a:r>
            <a:r>
              <a:rPr lang="ru" sz="870">
                <a:solidFill>
                  <a:schemeClr val="dk1"/>
                </a:solidFill>
              </a:rPr>
              <a:t> свои расчеты, если таймер ключа постоянно спешит или отстает.</a:t>
            </a:r>
            <a:endParaRPr sz="87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870">
                <a:solidFill>
                  <a:schemeClr val="dk1"/>
                </a:solidFill>
              </a:rPr>
              <a:t> </a:t>
            </a:r>
            <a:r>
              <a:rPr b="1" lang="ru" sz="1010">
                <a:solidFill>
                  <a:schemeClr val="dk1"/>
                </a:solidFill>
              </a:rPr>
              <a:t>Угроза Атаки Повтора (Replay Attack)</a:t>
            </a:r>
            <a:endParaRPr b="1" sz="1010">
              <a:solidFill>
                <a:schemeClr val="dk1"/>
              </a:solidFill>
            </a:endParaRPr>
          </a:p>
          <a:p>
            <a:pPr indent="-283845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70"/>
              <a:buChar char="●"/>
            </a:pPr>
            <a:r>
              <a:rPr lang="ru" sz="870">
                <a:solidFill>
                  <a:schemeClr val="dk1"/>
                </a:solidFill>
              </a:rPr>
              <a:t>Одноразовый пароль (OTP) действителен в течение </a:t>
            </a:r>
            <a:r>
              <a:rPr b="1" lang="ru" sz="870">
                <a:solidFill>
                  <a:schemeClr val="dk1"/>
                </a:solidFill>
              </a:rPr>
              <a:t>интервала времени</a:t>
            </a:r>
            <a:r>
              <a:rPr lang="ru" sz="870">
                <a:solidFill>
                  <a:schemeClr val="dk1"/>
                </a:solidFill>
              </a:rPr>
              <a:t> (от нескольких секунд до десятков минут).</a:t>
            </a:r>
            <a:endParaRPr sz="870">
              <a:solidFill>
                <a:schemeClr val="dk1"/>
              </a:solidFill>
            </a:endParaRPr>
          </a:p>
          <a:p>
            <a:pPr indent="-28384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0"/>
              <a:buChar char="●"/>
            </a:pPr>
            <a:r>
              <a:rPr lang="ru" sz="870">
                <a:solidFill>
                  <a:schemeClr val="dk1"/>
                </a:solidFill>
              </a:rPr>
              <a:t>В этот интервал OTP, по сути, является </a:t>
            </a:r>
            <a:r>
              <a:rPr b="1" lang="ru" sz="870">
                <a:solidFill>
                  <a:schemeClr val="dk1"/>
                </a:solidFill>
              </a:rPr>
              <a:t>многоразовым</a:t>
            </a:r>
            <a:r>
              <a:rPr lang="ru" sz="870">
                <a:solidFill>
                  <a:schemeClr val="dk1"/>
                </a:solidFill>
              </a:rPr>
              <a:t>.</a:t>
            </a:r>
            <a:endParaRPr sz="870">
              <a:solidFill>
                <a:schemeClr val="dk1"/>
              </a:solidFill>
            </a:endParaRPr>
          </a:p>
          <a:p>
            <a:pPr indent="-28384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0"/>
              <a:buChar char="●"/>
            </a:pPr>
            <a:r>
              <a:rPr lang="ru" sz="870">
                <a:solidFill>
                  <a:schemeClr val="dk1"/>
                </a:solidFill>
              </a:rPr>
              <a:t>Теоретически, хакер может </a:t>
            </a:r>
            <a:r>
              <a:rPr b="1" lang="ru" sz="870">
                <a:solidFill>
                  <a:schemeClr val="dk1"/>
                </a:solidFill>
              </a:rPr>
              <a:t>перехватить PIN и OTP</a:t>
            </a:r>
            <a:r>
              <a:rPr lang="ru" sz="870">
                <a:solidFill>
                  <a:schemeClr val="dk1"/>
                </a:solidFill>
              </a:rPr>
              <a:t> и использовать их для доступа в сеть в течение срока действия этого пароля.</a:t>
            </a:r>
            <a:endParaRPr sz="87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400"/>
              </a:spcBef>
              <a:spcAft>
                <a:spcPts val="0"/>
              </a:spcAft>
              <a:buSzPts val="770"/>
              <a:buNone/>
            </a:pPr>
            <a:r>
              <a:rPr b="1" lang="ru" sz="1010">
                <a:solidFill>
                  <a:schemeClr val="dk1"/>
                </a:solidFill>
              </a:rPr>
              <a:t> Дополнительные преимущества схемы</a:t>
            </a:r>
            <a:endParaRPr b="1" sz="1010">
              <a:solidFill>
                <a:schemeClr val="dk1"/>
              </a:solidFill>
            </a:endParaRPr>
          </a:p>
          <a:p>
            <a:pPr indent="-283845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70"/>
              <a:buChar char="●"/>
            </a:pPr>
            <a:r>
              <a:rPr lang="ru" sz="870">
                <a:solidFill>
                  <a:schemeClr val="dk1"/>
                </a:solidFill>
              </a:rPr>
              <a:t>Схема временной синхронизации </a:t>
            </a:r>
            <a:r>
              <a:rPr b="1" lang="ru" sz="870">
                <a:solidFill>
                  <a:schemeClr val="dk1"/>
                </a:solidFill>
              </a:rPr>
              <a:t>не требует наличия ПК</a:t>
            </a:r>
            <a:r>
              <a:rPr lang="ru" sz="870">
                <a:solidFill>
                  <a:schemeClr val="dk1"/>
                </a:solidFill>
              </a:rPr>
              <a:t> на стороне аутентифицируемого.</a:t>
            </a:r>
            <a:endParaRPr sz="870">
              <a:solidFill>
                <a:schemeClr val="dk1"/>
              </a:solidFill>
            </a:endParaRPr>
          </a:p>
          <a:p>
            <a:pPr indent="-28384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0"/>
              <a:buChar char="●"/>
            </a:pPr>
            <a:r>
              <a:rPr lang="ru" sz="870">
                <a:solidFill>
                  <a:schemeClr val="dk1"/>
                </a:solidFill>
              </a:rPr>
              <a:t>Пользователи могут вводить свой PIN и OTP с </a:t>
            </a:r>
            <a:r>
              <a:rPr b="1" lang="ru" sz="870">
                <a:solidFill>
                  <a:schemeClr val="dk1"/>
                </a:solidFill>
              </a:rPr>
              <a:t>простого терминала</a:t>
            </a:r>
            <a:r>
              <a:rPr lang="ru" sz="870">
                <a:solidFill>
                  <a:schemeClr val="dk1"/>
                </a:solidFill>
              </a:rPr>
              <a:t>, факса или даже </a:t>
            </a:r>
            <a:r>
              <a:rPr b="1" lang="ru" sz="870">
                <a:solidFill>
                  <a:schemeClr val="dk1"/>
                </a:solidFill>
              </a:rPr>
              <a:t>телефонной клавиатуры</a:t>
            </a:r>
            <a:r>
              <a:rPr lang="ru" sz="870">
                <a:solidFill>
                  <a:schemeClr val="dk1"/>
                </a:solidFill>
              </a:rPr>
              <a:t> (например, при звонке для голосовой почты).</a:t>
            </a:r>
            <a:endParaRPr sz="87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36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520600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Аутентификация по схеме “Запрос - Ответ”</a:t>
            </a:r>
            <a:endParaRPr/>
          </a:p>
        </p:txBody>
      </p:sp>
      <p:graphicFrame>
        <p:nvGraphicFramePr>
          <p:cNvPr id="373" name="Google Shape;373;p66"/>
          <p:cNvGraphicFramePr/>
          <p:nvPr/>
        </p:nvGraphicFramePr>
        <p:xfrm>
          <a:off x="528075" y="12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{486A74B8-9953-44E7-AA42-A33A07BBF0F7}</a:tableStyleId>
              </a:tblPr>
              <a:tblGrid>
                <a:gridCol w="2695950"/>
                <a:gridCol w="2695950"/>
                <a:gridCol w="2695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Принцип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Процесс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Ограничения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Идея: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Схема на основе аппаратных ключей, сходная со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строгой аутентификацией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по «слову-вызову» (Challenge).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1.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Запрос (Challenge):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Аутентификационный сервер передает клиенту случайное число $S$.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Сложность: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Требует наличия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компьютера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на стороне клиента, чтобы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получать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запрос и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отправлять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ответ.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Секрет: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Используется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секретный ключ пользователя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, который хранится как в базе данных сервера, так и в памяти аппаратного ключа.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Ответ (Response):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Аппаратный ключ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шифрует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случайное число $S$ (например, по DES) с помощью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секретного ключа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пользователя.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Удобство: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Уступает схеме временной синхронизации по простоте (может требовать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большего числа ручных действий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от пользователя).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Следствие: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Пароль не передается по сети, а ответ уникален для каждого сеанса.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3.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Проверка: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Зашифрованное $S$ возвращается на сервер. Сервер выполняет то же шифрование и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сравнивает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результат. При совпадении вход разрешен.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Аутентификация Информации: Электронная Подпись</a:t>
            </a:r>
            <a:endParaRPr/>
          </a:p>
        </p:txBody>
      </p:sp>
      <p:sp>
        <p:nvSpPr>
          <p:cNvPr id="379" name="Google Shape;379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Задачи Аутентификации Данных (Целостность и Авторство)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Электронная подпись (ЭП) решает ключевые задачи безопасности информации: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Целостность:</a:t>
            </a:r>
            <a:r>
              <a:rPr lang="ru" sz="1100">
                <a:solidFill>
                  <a:schemeClr val="dk1"/>
                </a:solidFill>
              </a:rPr>
              <a:t> Подтверждение того, что данные не были </a:t>
            </a:r>
            <a:r>
              <a:rPr b="1" lang="ru" sz="1100">
                <a:solidFill>
                  <a:schemeClr val="dk1"/>
                </a:solidFill>
              </a:rPr>
              <a:t>модифицированы</a:t>
            </a:r>
            <a:r>
              <a:rPr lang="ru" sz="1100">
                <a:solidFill>
                  <a:schemeClr val="dk1"/>
                </a:solidFill>
              </a:rPr>
              <a:t> при хранении или передаче по сети.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Авторство:</a:t>
            </a:r>
            <a:r>
              <a:rPr lang="ru" sz="1100">
                <a:solidFill>
                  <a:schemeClr val="dk1"/>
                </a:solidFill>
              </a:rPr>
              <a:t> Доказательство </a:t>
            </a:r>
            <a:r>
              <a:rPr b="1" lang="ru" sz="1100">
                <a:solidFill>
                  <a:schemeClr val="dk1"/>
                </a:solidFill>
              </a:rPr>
              <a:t>подлинности автора</a:t>
            </a:r>
            <a:r>
              <a:rPr lang="ru" sz="1100">
                <a:solidFill>
                  <a:schemeClr val="dk1"/>
                </a:solidFill>
              </a:rPr>
              <a:t> сообщения/документа (важно для недопущения отказа от авторства).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Легальность:</a:t>
            </a:r>
            <a:r>
              <a:rPr lang="ru" sz="1100">
                <a:solidFill>
                  <a:schemeClr val="dk1"/>
                </a:solidFill>
              </a:rPr>
              <a:t> Доказательство легальности приобретения ПО.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Электронная (Цифровая) Подпись (ЭП/ЦП)</a:t>
            </a:r>
            <a:endParaRPr b="1" sz="13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Определение (ISO):</a:t>
            </a:r>
            <a:r>
              <a:rPr lang="ru" sz="1100">
                <a:solidFill>
                  <a:schemeClr val="dk1"/>
                </a:solidFill>
              </a:rPr>
              <a:t> Методы, позволяющие устанавливать </a:t>
            </a:r>
            <a:r>
              <a:rPr b="1" lang="ru" sz="1100">
                <a:solidFill>
                  <a:schemeClr val="dk1"/>
                </a:solidFill>
              </a:rPr>
              <a:t>подлинность автора</a:t>
            </a:r>
            <a:r>
              <a:rPr lang="ru" sz="1100">
                <a:solidFill>
                  <a:schemeClr val="dk1"/>
                </a:solidFill>
              </a:rPr>
              <a:t> сообщения при возникновении спора.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Применение:</a:t>
            </a:r>
            <a:r>
              <a:rPr lang="ru" sz="1100">
                <a:solidFill>
                  <a:schemeClr val="dk1"/>
                </a:solidFill>
              </a:rPr>
              <a:t> Финансовые документы, электронные сделки, международные договоренности.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1100">
                <a:solidFill>
                  <a:schemeClr val="dk1"/>
                </a:solidFill>
              </a:rPr>
              <a:t>Важно:</a:t>
            </a:r>
            <a:r>
              <a:rPr lang="ru" sz="1100">
                <a:solidFill>
                  <a:schemeClr val="dk1"/>
                </a:solidFill>
              </a:rPr>
              <a:t> ЭП обеспечивает аутентичность, но </a:t>
            </a:r>
            <a:r>
              <a:rPr b="1" lang="ru" sz="1100">
                <a:solidFill>
                  <a:schemeClr val="dk1"/>
                </a:solidFill>
              </a:rPr>
              <a:t>не обеспечивает конфиденциальность</a:t>
            </a:r>
            <a:r>
              <a:rPr lang="ru" sz="1100">
                <a:solidFill>
                  <a:schemeClr val="dk1"/>
                </a:solidFill>
              </a:rPr>
              <a:t> сообщений.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Схема Формирования ЭП на основе RSA (Асимметричный Алгоритм)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Используются пары ключей: </a:t>
            </a:r>
            <a:r>
              <a:rPr b="1" lang="ru" sz="1100">
                <a:solidFill>
                  <a:schemeClr val="dk1"/>
                </a:solidFill>
              </a:rPr>
              <a:t>Закрытый (секретный) ключ</a:t>
            </a:r>
            <a:r>
              <a:rPr lang="ru" sz="1100">
                <a:solidFill>
                  <a:schemeClr val="dk1"/>
                </a:solidFill>
              </a:rPr>
              <a:t> (D,n) — для </a:t>
            </a:r>
            <a:r>
              <a:rPr b="1" lang="ru" sz="1100">
                <a:solidFill>
                  <a:schemeClr val="dk1"/>
                </a:solidFill>
              </a:rPr>
              <a:t>подписи</a:t>
            </a:r>
            <a:r>
              <a:rPr lang="ru" sz="1100">
                <a:solidFill>
                  <a:schemeClr val="dk1"/>
                </a:solidFill>
              </a:rPr>
              <a:t>, и </a:t>
            </a:r>
            <a:r>
              <a:rPr b="1" lang="ru" sz="1100">
                <a:solidFill>
                  <a:schemeClr val="dk1"/>
                </a:solidFill>
              </a:rPr>
              <a:t>Открытый ключ</a:t>
            </a:r>
            <a:r>
              <a:rPr lang="ru" sz="1100">
                <a:solidFill>
                  <a:schemeClr val="dk1"/>
                </a:solidFill>
              </a:rPr>
              <a:t> (E,n) — для </a:t>
            </a:r>
            <a:r>
              <a:rPr b="1" lang="ru" sz="1100">
                <a:solidFill>
                  <a:schemeClr val="dk1"/>
                </a:solidFill>
              </a:rPr>
              <a:t>проверки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520599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</a:rPr>
              <a:t>Необходимость и Масштабируемость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Аутентификация на основе сертификатов — альтернатива паролям в условиях, когда число потенциальных пользователей достигает миллионов.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Преимущество:</a:t>
            </a:r>
            <a:r>
              <a:rPr lang="ru" sz="1100">
                <a:solidFill>
                  <a:schemeClr val="dk1"/>
                </a:solidFill>
              </a:rPr>
              <a:t> Сеть, предоставляющая доступ к ресурсам, </a:t>
            </a:r>
            <a:r>
              <a:rPr b="1" lang="ru" sz="1100">
                <a:solidFill>
                  <a:schemeClr val="dk1"/>
                </a:solidFill>
              </a:rPr>
              <a:t>не хранит</a:t>
            </a:r>
            <a:r>
              <a:rPr lang="ru" sz="1100">
                <a:solidFill>
                  <a:schemeClr val="dk1"/>
                </a:solidFill>
              </a:rPr>
              <a:t> никакой информации о пользователях. Задача хранения секретной информации (закрытых ключей) возлагается на самих пользователей, что делает решение </a:t>
            </a:r>
            <a:r>
              <a:rPr b="1" lang="ru" sz="1100">
                <a:solidFill>
                  <a:schemeClr val="dk1"/>
                </a:solidFill>
              </a:rPr>
              <a:t>масштабируемым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ru" sz="1100">
                <a:solidFill>
                  <a:schemeClr val="dk1"/>
                </a:solidFill>
              </a:rPr>
              <a:t>Выдача:</a:t>
            </a:r>
            <a:r>
              <a:rPr lang="ru" sz="1100">
                <a:solidFill>
                  <a:schemeClr val="dk1"/>
                </a:solidFill>
              </a:rPr>
              <a:t> Сертификаты выдаются уполномоченными </a:t>
            </a:r>
            <a:r>
              <a:rPr b="1" lang="ru" sz="1100">
                <a:solidFill>
                  <a:schemeClr val="dk1"/>
                </a:solidFill>
              </a:rPr>
              <a:t>Сертифицирующими Организациями (СО)</a:t>
            </a:r>
            <a:r>
              <a:rPr lang="ru" sz="1100">
                <a:solidFill>
                  <a:schemeClr val="dk1"/>
                </a:solidFill>
              </a:rPr>
              <a:t> или </a:t>
            </a:r>
            <a:r>
              <a:rPr b="1" lang="ru" sz="1100">
                <a:solidFill>
                  <a:schemeClr val="dk1"/>
                </a:solidFill>
              </a:rPr>
              <a:t>Удостоверяющими Центрами (ЦА)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</a:rPr>
              <a:t>📝 Структура Сертификата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Сертификат — это электронная форма, содержащая: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ru" sz="1100">
                <a:solidFill>
                  <a:schemeClr val="dk1"/>
                </a:solidFill>
              </a:rPr>
              <a:t>Открытый ключ</a:t>
            </a:r>
            <a:r>
              <a:rPr lang="ru" sz="1100">
                <a:solidFill>
                  <a:schemeClr val="dk1"/>
                </a:solidFill>
              </a:rPr>
              <a:t> владельца.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ru" sz="1100">
                <a:solidFill>
                  <a:schemeClr val="dk1"/>
                </a:solidFill>
              </a:rPr>
              <a:t>Сведения</a:t>
            </a:r>
            <a:r>
              <a:rPr lang="ru" sz="1100">
                <a:solidFill>
                  <a:schemeClr val="dk1"/>
                </a:solidFill>
              </a:rPr>
              <a:t> о владельце (имя, организация, адрес и т.п.).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ru" sz="1100">
                <a:solidFill>
                  <a:schemeClr val="dk1"/>
                </a:solidFill>
              </a:rPr>
              <a:t>Наименование СО</a:t>
            </a:r>
            <a:r>
              <a:rPr lang="ru" sz="1100">
                <a:solidFill>
                  <a:schemeClr val="dk1"/>
                </a:solidFill>
              </a:rPr>
              <a:t>, выдавшей сертификат.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ru" sz="1100">
                <a:solidFill>
                  <a:schemeClr val="dk1"/>
                </a:solidFill>
              </a:rPr>
              <a:t>Электронная подпись СО</a:t>
            </a:r>
            <a:r>
              <a:rPr lang="ru" sz="1100">
                <a:solidFill>
                  <a:schemeClr val="dk1"/>
                </a:solidFill>
              </a:rPr>
              <a:t> (зашифрованные закрытым ключом СО данные сертификата).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92" name="Google Shape;392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Аутентификация на основе Цифровых Сертификатов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ru" sz="2200"/>
              <a:t> Процесс Двухэтапной Аутентификации</a:t>
            </a:r>
            <a:endParaRPr sz="3900"/>
          </a:p>
        </p:txBody>
      </p:sp>
      <p:sp>
        <p:nvSpPr>
          <p:cNvPr id="398" name="Google Shape;398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Аутентификация подтверждает не только личность, но и </a:t>
            </a:r>
            <a:r>
              <a:rPr b="1" lang="ru" sz="1300">
                <a:solidFill>
                  <a:schemeClr val="dk1"/>
                </a:solidFill>
              </a:rPr>
              <a:t>принадлежность открытого ключа</a:t>
            </a:r>
            <a:r>
              <a:rPr lang="ru" sz="1300">
                <a:solidFill>
                  <a:schemeClr val="dk1"/>
                </a:solidFill>
              </a:rPr>
              <a:t> владельцу.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ru" sz="1300">
                <a:solidFill>
                  <a:schemeClr val="dk1"/>
                </a:solidFill>
              </a:rPr>
              <a:t>Подтверждение владения закрытым ключом (Личность):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ru" sz="1300">
                <a:solidFill>
                  <a:schemeClr val="dk1"/>
                </a:solidFill>
              </a:rPr>
              <a:t>Пользователь предъявляет сертификат в </a:t>
            </a:r>
            <a:r>
              <a:rPr b="1" lang="ru" sz="1300">
                <a:solidFill>
                  <a:schemeClr val="dk1"/>
                </a:solidFill>
              </a:rPr>
              <a:t>открытой</a:t>
            </a:r>
            <a:r>
              <a:rPr lang="ru" sz="1300">
                <a:solidFill>
                  <a:schemeClr val="dk1"/>
                </a:solidFill>
              </a:rPr>
              <a:t> и </a:t>
            </a:r>
            <a:r>
              <a:rPr b="1" lang="ru" sz="1300">
                <a:solidFill>
                  <a:schemeClr val="dk1"/>
                </a:solidFill>
              </a:rPr>
              <a:t>зашифрованной</a:t>
            </a:r>
            <a:r>
              <a:rPr lang="ru" sz="1300">
                <a:solidFill>
                  <a:schemeClr val="dk1"/>
                </a:solidFill>
              </a:rPr>
              <a:t> (своим закрытым ключом) формах.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ru" sz="1300">
                <a:solidFill>
                  <a:schemeClr val="dk1"/>
                </a:solidFill>
              </a:rPr>
              <a:t>Аутентифицирующая сторона расшифровывает зашифрованную часть </a:t>
            </a:r>
            <a:r>
              <a:rPr b="1" lang="ru" sz="1300">
                <a:solidFill>
                  <a:schemeClr val="dk1"/>
                </a:solidFill>
              </a:rPr>
              <a:t>открытым ключом пользователя</a:t>
            </a:r>
            <a:r>
              <a:rPr lang="ru" sz="1300">
                <a:solidFill>
                  <a:schemeClr val="dk1"/>
                </a:solidFill>
              </a:rPr>
              <a:t>. Совпадение результата с открытой формой доказывает, что предъявитель является законным владельцем закрытого ключа.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ru" sz="1300">
                <a:solidFill>
                  <a:schemeClr val="dk1"/>
                </a:solidFill>
              </a:rPr>
              <a:t>Подтверждение Сертифицирующей Организации (СО):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ru" sz="1300">
                <a:solidFill>
                  <a:schemeClr val="dk1"/>
                </a:solidFill>
              </a:rPr>
              <a:t>Проводится расшифровка подписи СО в сертификате с помощью </a:t>
            </a:r>
            <a:r>
              <a:rPr b="1" lang="ru" sz="1300">
                <a:solidFill>
                  <a:schemeClr val="dk1"/>
                </a:solidFill>
              </a:rPr>
              <a:t>широко известного открытого ключа СО</a:t>
            </a:r>
            <a:r>
              <a:rPr lang="ru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ru" sz="1300">
                <a:solidFill>
                  <a:schemeClr val="dk1"/>
                </a:solidFill>
              </a:rPr>
              <a:t>Если в результате получается тот же сертификат, это подтверждает, что он действительно выдан легальным центром.</a:t>
            </a:r>
            <a:endParaRPr sz="1300">
              <a:solidFill>
                <a:schemeClr val="dk1"/>
              </a:solidFill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Вывод:</a:t>
            </a:r>
            <a:r>
              <a:rPr lang="ru" sz="1300">
                <a:solidFill>
                  <a:schemeClr val="dk1"/>
                </a:solidFill>
              </a:rPr>
              <a:t> Цифровой сертификат устанавливает и гарантирует соответствие между </a:t>
            </a:r>
            <a:r>
              <a:rPr b="1" lang="ru" sz="1300">
                <a:solidFill>
                  <a:schemeClr val="dk1"/>
                </a:solidFill>
              </a:rPr>
              <a:t>открытым ключом и его владельцем</a:t>
            </a:r>
            <a:r>
              <a:rPr lang="ru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520600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Модели информационной безопасности — Триада КЦД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Триада </a:t>
            </a:r>
            <a:r>
              <a:rPr b="1" lang="ru" sz="1700">
                <a:solidFill>
                  <a:schemeClr val="dk1"/>
                </a:solidFill>
              </a:rPr>
              <a:t>Конфиденциальность, Целостность, Доступность (КЦД/CIA)</a:t>
            </a:r>
            <a:r>
              <a:rPr lang="ru" sz="1700">
                <a:solidFill>
                  <a:schemeClr val="dk1"/>
                </a:solidFill>
              </a:rPr>
              <a:t> — одна из первых и наиболее популярных моделей безопасности, предложенная Зальцером и Шредером. Модель постулирует, что все нарушения безопасности могут быть отнесены по крайней мере к одной из этих трех базовых групп.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2"/>
          <p:cNvSpPr txBox="1"/>
          <p:nvPr>
            <p:ph type="title"/>
          </p:nvPr>
        </p:nvSpPr>
        <p:spPr>
          <a:xfrm>
            <a:off x="311700" y="252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Инфраструктура Открытых Ключей (PKI) и Проблемы</a:t>
            </a:r>
            <a:endParaRPr/>
          </a:p>
        </p:txBody>
      </p:sp>
      <p:sp>
        <p:nvSpPr>
          <p:cNvPr id="411" name="Google Shape;411;p72"/>
          <p:cNvSpPr txBox="1"/>
          <p:nvPr>
            <p:ph idx="1" type="body"/>
          </p:nvPr>
        </p:nvSpPr>
        <p:spPr>
          <a:xfrm>
            <a:off x="57900" y="940550"/>
            <a:ext cx="9028200" cy="3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400"/>
              </a:spcBef>
              <a:spcAft>
                <a:spcPts val="0"/>
              </a:spcAft>
              <a:buSzPts val="605"/>
              <a:buNone/>
            </a:pPr>
            <a:r>
              <a:rPr b="1" lang="ru" sz="1215">
                <a:solidFill>
                  <a:schemeClr val="dk1"/>
                </a:solidFill>
              </a:rPr>
              <a:t>Инфраструктура Открытых Ключей (PKI)</a:t>
            </a:r>
            <a:endParaRPr b="1" sz="121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ru" sz="1105">
                <a:solidFill>
                  <a:schemeClr val="dk1"/>
                </a:solidFill>
              </a:rPr>
              <a:t>Для надежной и эффективной работы схемы сертификатов необходим комплекс программных средств и методик — </a:t>
            </a:r>
            <a:r>
              <a:rPr b="1" lang="ru" sz="1105">
                <a:solidFill>
                  <a:schemeClr val="dk1"/>
                </a:solidFill>
              </a:rPr>
              <a:t>Инфраструктура Открытых Ключей (Public Key Infrastructure, PKI)</a:t>
            </a:r>
            <a:r>
              <a:rPr lang="ru" sz="1105">
                <a:solidFill>
                  <a:schemeClr val="dk1"/>
                </a:solidFill>
              </a:rPr>
              <a:t>.</a:t>
            </a:r>
            <a:endParaRPr sz="11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b="1" lang="ru" sz="1105">
                <a:solidFill>
                  <a:schemeClr val="dk1"/>
                </a:solidFill>
              </a:rPr>
              <a:t>Элементы PKI:</a:t>
            </a:r>
            <a:endParaRPr b="1" sz="1105">
              <a:solidFill>
                <a:schemeClr val="dk1"/>
              </a:solidFill>
            </a:endParaRPr>
          </a:p>
          <a:p>
            <a:pPr indent="-29876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5"/>
              <a:buChar char="●"/>
            </a:pPr>
            <a:r>
              <a:rPr b="1" lang="ru" sz="1105">
                <a:solidFill>
                  <a:schemeClr val="dk1"/>
                </a:solidFill>
              </a:rPr>
              <a:t>Центр Сертификации (СО/CA):</a:t>
            </a:r>
            <a:r>
              <a:rPr lang="ru" sz="1105">
                <a:solidFill>
                  <a:schemeClr val="dk1"/>
                </a:solidFill>
              </a:rPr>
              <a:t> Основной элемент, который генерирует и подписывает сертификаты. Может быть как внутренним центром предприятия, так и независимой коммерческой организацией (например, Verisign).</a:t>
            </a:r>
            <a:endParaRPr sz="1105">
              <a:solidFill>
                <a:schemeClr val="dk1"/>
              </a:solidFill>
            </a:endParaRPr>
          </a:p>
          <a:p>
            <a:pPr indent="-29876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5"/>
              <a:buChar char="●"/>
            </a:pPr>
            <a:r>
              <a:rPr b="1" lang="ru" sz="1105">
                <a:solidFill>
                  <a:schemeClr val="dk1"/>
                </a:solidFill>
              </a:rPr>
              <a:t>Регистрационный Центр (РЦ/RA):</a:t>
            </a:r>
            <a:r>
              <a:rPr lang="ru" sz="1105">
                <a:solidFill>
                  <a:schemeClr val="dk1"/>
                </a:solidFill>
              </a:rPr>
              <a:t> Служит посредником между пользователем и СО. РЦ проверяет подлинность личности пользователя и передает данные в СО для выпуска сертификата.</a:t>
            </a:r>
            <a:endParaRPr sz="1105">
              <a:solidFill>
                <a:schemeClr val="dk1"/>
              </a:solidFill>
            </a:endParaRPr>
          </a:p>
          <a:p>
            <a:pPr indent="-29876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5"/>
              <a:buChar char="●"/>
            </a:pPr>
            <a:r>
              <a:rPr b="1" lang="ru" sz="1105">
                <a:solidFill>
                  <a:schemeClr val="dk1"/>
                </a:solidFill>
              </a:rPr>
              <a:t>Хранилища Сертификатов:</a:t>
            </a:r>
            <a:r>
              <a:rPr lang="ru" sz="1105">
                <a:solidFill>
                  <a:schemeClr val="dk1"/>
                </a:solidFill>
              </a:rPr>
              <a:t> Содержат информацию о </a:t>
            </a:r>
            <a:r>
              <a:rPr b="1" lang="ru" sz="1105">
                <a:solidFill>
                  <a:schemeClr val="dk1"/>
                </a:solidFill>
              </a:rPr>
              <a:t>действующих, отозванных и истекших</a:t>
            </a:r>
            <a:r>
              <a:rPr lang="ru" sz="1105">
                <a:solidFill>
                  <a:schemeClr val="dk1"/>
                </a:solidFill>
              </a:rPr>
              <a:t> сертификатах.</a:t>
            </a:r>
            <a:endParaRPr sz="11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15">
                <a:solidFill>
                  <a:schemeClr val="dk1"/>
                </a:solidFill>
              </a:rPr>
              <a:t> Проблемы Технологии Сертификатов</a:t>
            </a:r>
            <a:endParaRPr b="1" sz="1215">
              <a:solidFill>
                <a:schemeClr val="dk1"/>
              </a:solidFill>
            </a:endParaRPr>
          </a:p>
          <a:p>
            <a:pPr indent="-29876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5"/>
              <a:buAutoNum type="arabicPeriod"/>
            </a:pPr>
            <a:r>
              <a:rPr b="1" lang="ru" sz="1105">
                <a:solidFill>
                  <a:schemeClr val="dk1"/>
                </a:solidFill>
              </a:rPr>
              <a:t>Управление Сроком Действия:</a:t>
            </a:r>
            <a:r>
              <a:rPr lang="ru" sz="1105">
                <a:solidFill>
                  <a:schemeClr val="dk1"/>
                </a:solidFill>
              </a:rPr>
              <a:t> Сертификат выдается на определенный срок и может быть </a:t>
            </a:r>
            <a:r>
              <a:rPr b="1" lang="ru" sz="1105">
                <a:solidFill>
                  <a:schemeClr val="dk1"/>
                </a:solidFill>
              </a:rPr>
              <a:t>досрочно аннулирован</a:t>
            </a:r>
            <a:r>
              <a:rPr lang="ru" sz="1105">
                <a:solidFill>
                  <a:schemeClr val="dk1"/>
                </a:solidFill>
              </a:rPr>
              <a:t> (отозван).</a:t>
            </a:r>
            <a:endParaRPr sz="1105">
              <a:solidFill>
                <a:schemeClr val="dk1"/>
              </a:solidFill>
            </a:endParaRPr>
          </a:p>
          <a:p>
            <a:pPr indent="-29876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5"/>
              <a:buChar char="○"/>
            </a:pPr>
            <a:r>
              <a:rPr lang="ru" sz="1105">
                <a:solidFill>
                  <a:schemeClr val="dk1"/>
                </a:solidFill>
              </a:rPr>
              <a:t>СО обязана оперативно поддерживать и распространять </a:t>
            </a:r>
            <a:r>
              <a:rPr b="1" lang="ru" sz="1105">
                <a:solidFill>
                  <a:schemeClr val="dk1"/>
                </a:solidFill>
              </a:rPr>
              <a:t>список отозванных сертификатов</a:t>
            </a:r>
            <a:r>
              <a:rPr lang="ru" sz="1105">
                <a:solidFill>
                  <a:schemeClr val="dk1"/>
                </a:solidFill>
              </a:rPr>
              <a:t> для всех заинтересованных сторон.</a:t>
            </a:r>
            <a:endParaRPr sz="1105">
              <a:solidFill>
                <a:schemeClr val="dk1"/>
              </a:solidFill>
            </a:endParaRPr>
          </a:p>
          <a:p>
            <a:pPr indent="-29876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5"/>
              <a:buAutoNum type="arabicPeriod"/>
            </a:pPr>
            <a:r>
              <a:rPr b="1" lang="ru" sz="1105">
                <a:solidFill>
                  <a:schemeClr val="dk1"/>
                </a:solidFill>
              </a:rPr>
              <a:t>Проблема Доверия и Иерархии:</a:t>
            </a:r>
            <a:endParaRPr b="1" sz="1105">
              <a:solidFill>
                <a:schemeClr val="dk1"/>
              </a:solidFill>
            </a:endParaRPr>
          </a:p>
          <a:p>
            <a:pPr indent="-29876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5"/>
              <a:buChar char="○"/>
            </a:pPr>
            <a:r>
              <a:rPr lang="ru" sz="1105">
                <a:solidFill>
                  <a:schemeClr val="dk1"/>
                </a:solidFill>
              </a:rPr>
              <a:t>Сертифицирующих организаций много. Возникает вопрос: каким образом проверить </a:t>
            </a:r>
            <a:r>
              <a:rPr b="1" lang="ru" sz="1105">
                <a:solidFill>
                  <a:schemeClr val="dk1"/>
                </a:solidFill>
              </a:rPr>
              <a:t>полномочия</a:t>
            </a:r>
            <a:r>
              <a:rPr lang="ru" sz="1105">
                <a:solidFill>
                  <a:schemeClr val="dk1"/>
                </a:solidFill>
              </a:rPr>
              <a:t> каждого центра и создать </a:t>
            </a:r>
            <a:r>
              <a:rPr b="1" lang="ru" sz="1105">
                <a:solidFill>
                  <a:schemeClr val="dk1"/>
                </a:solidFill>
              </a:rPr>
              <a:t>иерархию</a:t>
            </a:r>
            <a:r>
              <a:rPr lang="ru" sz="1105">
                <a:solidFill>
                  <a:schemeClr val="dk1"/>
                </a:solidFill>
              </a:rPr>
              <a:t>, где вышестоящий центр мог бы сертифицировать нижестоящие.</a:t>
            </a:r>
            <a:endParaRPr sz="1105">
              <a:solidFill>
                <a:schemeClr val="dk1"/>
              </a:solidFill>
            </a:endParaRPr>
          </a:p>
          <a:p>
            <a:pPr indent="-29876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5"/>
              <a:buChar char="○"/>
            </a:pPr>
            <a:r>
              <a:rPr lang="ru" sz="1105">
                <a:solidFill>
                  <a:schemeClr val="dk1"/>
                </a:solidFill>
              </a:rPr>
              <a:t>Необходимы механизмы для организации </a:t>
            </a:r>
            <a:r>
              <a:rPr b="1" lang="ru" sz="1105">
                <a:solidFill>
                  <a:schemeClr val="dk1"/>
                </a:solidFill>
              </a:rPr>
              <a:t>совместного использования</a:t>
            </a:r>
            <a:r>
              <a:rPr lang="ru" sz="1105">
                <a:solidFill>
                  <a:schemeClr val="dk1"/>
                </a:solidFill>
              </a:rPr>
              <a:t> сертификатов, выпущенных разными СО.</a:t>
            </a:r>
            <a:endParaRPr sz="11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149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064" y="0"/>
            <a:ext cx="38438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Аутентификация программных кодов</a:t>
            </a:r>
            <a:endParaRPr/>
          </a:p>
        </p:txBody>
      </p:sp>
      <p:sp>
        <p:nvSpPr>
          <p:cNvPr id="422" name="Google Shape;422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Организация, желающая подтвердить свое авторство на программу, должна встроить в распространяемый код так называемый подписывающий блок — аутентикод (рис. 27.9). Этот блок состоит из двух частей. Первая часть — это сертификат организации-разработчика данной программы, полученный обычным образом от какого-либо сертифицирующего центра. Вторую часть образует зашифрованный дайджест, полученный в результате применения хеш-функции к распространяемому коду. Шифрование дайджеста выполняется с помощью закрытого ключа организации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520599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6"/>
          <p:cNvSpPr txBox="1"/>
          <p:nvPr>
            <p:ph type="title"/>
          </p:nvPr>
        </p:nvSpPr>
        <p:spPr>
          <a:xfrm>
            <a:off x="311700" y="477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Аутентификация пользователей ОС</a:t>
            </a:r>
            <a:endParaRPr/>
          </a:p>
        </p:txBody>
      </p:sp>
      <p:sp>
        <p:nvSpPr>
          <p:cNvPr id="435" name="Google Shape;435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 </a:t>
            </a:r>
            <a:r>
              <a:rPr b="1" lang="ru" sz="1100">
                <a:solidFill>
                  <a:schemeClr val="dk1"/>
                </a:solidFill>
              </a:rPr>
              <a:t>  Локальная аутентификация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</a:rPr>
              <a:t>    — База данных пользователей хранится на одном компьютере.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</a:rPr>
              <a:t>    — Используется для доступа только к ресурсам этого компьютера.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</a:rPr>
              <a:t>    — Поддерживает интерактивный (с терминала) и удалённый (сетевой) вход.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</a:rPr>
              <a:t>    — Основной метод — многоразовые пароли (по умолчанию в Windows, Linux, macOS).  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</a:rPr>
              <a:t>    Доменная аутентификация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</a:rPr>
              <a:t>    — Централизованная база на сервере домена.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</a:rPr>
              <a:t>    — Результаты аутентификации действуют для всех ресурсов домена.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    </a:t>
            </a:r>
            <a:endParaRPr b="1"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Методы аутентификации пользователей в ОС </a:t>
            </a:r>
            <a:endParaRPr/>
          </a:p>
        </p:txBody>
      </p:sp>
      <p:sp>
        <p:nvSpPr>
          <p:cNvPr id="441" name="Google Shape;441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1"/>
                </a:solidFill>
              </a:rPr>
              <a:t>Методы аутентификации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1"/>
                </a:solidFill>
              </a:rPr>
              <a:t>— Одноразовые пароли: надёжнее, часто используются при удалённом доступе (например, через VPN).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1"/>
                </a:solidFill>
              </a:rPr>
              <a:t>— Сертификаты: для удалённых пользователей, выдаются центром сертификации.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1"/>
                </a:solidFill>
              </a:rPr>
              <a:t>— Биометрия: редко поддерживается «из коробки», требует специального ПО и оборудования. 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1"/>
                </a:solidFill>
              </a:rPr>
              <a:t>Важно: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1"/>
                </a:solidFill>
              </a:rPr>
              <a:t>Аутентификация ОС ≠ аутентификация в приложении.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400">
                <a:solidFill>
                  <a:schemeClr val="dk1"/>
                </a:solidFill>
              </a:rPr>
              <a:t>Серверные приложения могут иметь собственную систему учётных записей — это повышает изоляцию, но усложняет управление и снижает удобство. </a:t>
            </a:r>
            <a:endParaRPr b="1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Технологии Управления Доступом и Авторизации</a:t>
            </a:r>
            <a:endParaRPr/>
          </a:p>
        </p:txBody>
      </p:sp>
      <p:sp>
        <p:nvSpPr>
          <p:cNvPr id="447" name="Google Shape;447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rPr b="1" lang="ru" sz="1302">
                <a:solidFill>
                  <a:schemeClr val="dk1"/>
                </a:solidFill>
              </a:rPr>
              <a:t>Авторизация (Authorization)</a:t>
            </a:r>
            <a:endParaRPr b="1" sz="1302">
              <a:solidFill>
                <a:schemeClr val="dk1"/>
              </a:solidFill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18"/>
              <a:buChar char="●"/>
            </a:pPr>
            <a:r>
              <a:rPr b="1" lang="ru" sz="1117">
                <a:solidFill>
                  <a:schemeClr val="dk1"/>
                </a:solidFill>
              </a:rPr>
              <a:t>Определение:</a:t>
            </a:r>
            <a:r>
              <a:rPr lang="ru" sz="1117">
                <a:solidFill>
                  <a:schemeClr val="dk1"/>
                </a:solidFill>
              </a:rPr>
              <a:t> Процесс </a:t>
            </a:r>
            <a:r>
              <a:rPr b="1" lang="ru" sz="1117">
                <a:solidFill>
                  <a:schemeClr val="dk1"/>
                </a:solidFill>
              </a:rPr>
              <a:t>наделения легальных пользователей правами доступа</a:t>
            </a:r>
            <a:r>
              <a:rPr lang="ru" sz="1117">
                <a:solidFill>
                  <a:schemeClr val="dk1"/>
                </a:solidFill>
              </a:rPr>
              <a:t> к защищаемым ресурсам системы.</a:t>
            </a:r>
            <a:endParaRPr sz="1117">
              <a:solidFill>
                <a:schemeClr val="dk1"/>
              </a:solidFill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8"/>
              <a:buChar char="●"/>
            </a:pPr>
            <a:r>
              <a:rPr lang="ru" sz="1117">
                <a:solidFill>
                  <a:schemeClr val="dk1"/>
                </a:solidFill>
              </a:rPr>
              <a:t>Авторизация происходит </a:t>
            </a:r>
            <a:r>
              <a:rPr b="1" lang="ru" sz="1117">
                <a:solidFill>
                  <a:schemeClr val="dk1"/>
                </a:solidFill>
              </a:rPr>
              <a:t>после</a:t>
            </a:r>
            <a:r>
              <a:rPr lang="ru" sz="1117">
                <a:solidFill>
                  <a:schemeClr val="dk1"/>
                </a:solidFill>
              </a:rPr>
              <a:t> того, как пользователь успешно проходит </a:t>
            </a:r>
            <a:r>
              <a:rPr b="1" lang="ru" sz="1117">
                <a:solidFill>
                  <a:schemeClr val="dk1"/>
                </a:solidFill>
              </a:rPr>
              <a:t>аутентификацию</a:t>
            </a:r>
            <a:r>
              <a:rPr lang="ru" sz="1117">
                <a:solidFill>
                  <a:schemeClr val="dk1"/>
                </a:solidFill>
              </a:rPr>
              <a:t> (доказывает свою легальность).</a:t>
            </a:r>
            <a:endParaRPr sz="1117">
              <a:solidFill>
                <a:schemeClr val="dk1"/>
              </a:solidFill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8"/>
              <a:buChar char="●"/>
            </a:pPr>
            <a:r>
              <a:rPr lang="ru" sz="1117">
                <a:solidFill>
                  <a:schemeClr val="dk1"/>
                </a:solidFill>
              </a:rPr>
              <a:t>Результатом авторизации является определение конкретного </a:t>
            </a:r>
            <a:r>
              <a:rPr b="1" lang="ru" sz="1117">
                <a:solidFill>
                  <a:schemeClr val="dk1"/>
                </a:solidFill>
              </a:rPr>
              <a:t>набора прав</a:t>
            </a:r>
            <a:r>
              <a:rPr lang="ru" sz="1117">
                <a:solidFill>
                  <a:schemeClr val="dk1"/>
                </a:solidFill>
              </a:rPr>
              <a:t> пользователя (субъекта) по отношению к ресурсам (объектам).</a:t>
            </a:r>
            <a:endParaRPr sz="111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rPr b="1" lang="ru" sz="1302">
                <a:solidFill>
                  <a:schemeClr val="dk1"/>
                </a:solidFill>
              </a:rPr>
              <a:t>2. Управление Доступом (Access Control)</a:t>
            </a:r>
            <a:endParaRPr b="1" sz="1302">
              <a:solidFill>
                <a:schemeClr val="dk1"/>
              </a:solidFill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18"/>
              <a:buChar char="●"/>
            </a:pPr>
            <a:r>
              <a:rPr b="1" lang="ru" sz="1117">
                <a:solidFill>
                  <a:schemeClr val="dk1"/>
                </a:solidFill>
              </a:rPr>
              <a:t>Определение:</a:t>
            </a:r>
            <a:r>
              <a:rPr lang="ru" sz="1117">
                <a:solidFill>
                  <a:schemeClr val="dk1"/>
                </a:solidFill>
              </a:rPr>
              <a:t> Процедура </a:t>
            </a:r>
            <a:r>
              <a:rPr b="1" lang="ru" sz="1117">
                <a:solidFill>
                  <a:schemeClr val="dk1"/>
                </a:solidFill>
              </a:rPr>
              <a:t>приведения авторизации в действие</a:t>
            </a:r>
            <a:r>
              <a:rPr lang="ru" sz="1117">
                <a:solidFill>
                  <a:schemeClr val="dk1"/>
                </a:solidFill>
              </a:rPr>
              <a:t> (реализация предоставленных прав).</a:t>
            </a:r>
            <a:endParaRPr sz="1117">
              <a:solidFill>
                <a:schemeClr val="dk1"/>
              </a:solidFill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8"/>
              <a:buChar char="●"/>
            </a:pPr>
            <a:r>
              <a:rPr lang="ru" sz="1117">
                <a:solidFill>
                  <a:schemeClr val="dk1"/>
                </a:solidFill>
              </a:rPr>
              <a:t>Это механизм, который </a:t>
            </a:r>
            <a:r>
              <a:rPr b="1" lang="ru" sz="1117">
                <a:solidFill>
                  <a:schemeClr val="dk1"/>
                </a:solidFill>
              </a:rPr>
              <a:t>проверяет и принудительно исполняет</a:t>
            </a:r>
            <a:r>
              <a:rPr lang="ru" sz="1117">
                <a:solidFill>
                  <a:schemeClr val="dk1"/>
                </a:solidFill>
              </a:rPr>
              <a:t> ограничения доступа, определенные авторизацией.</a:t>
            </a:r>
            <a:endParaRPr sz="1117">
              <a:solidFill>
                <a:schemeClr val="dk1"/>
              </a:solidFill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8"/>
              <a:buChar char="●"/>
            </a:pPr>
            <a:r>
              <a:rPr b="1" lang="ru" sz="1117">
                <a:solidFill>
                  <a:schemeClr val="dk1"/>
                </a:solidFill>
              </a:rPr>
              <a:t>Действие:</a:t>
            </a:r>
            <a:r>
              <a:rPr lang="ru" sz="1117">
                <a:solidFill>
                  <a:schemeClr val="dk1"/>
                </a:solidFill>
              </a:rPr>
              <a:t> Если субъект пытается использовать ресурс с </a:t>
            </a:r>
            <a:r>
              <a:rPr b="1" lang="ru" sz="1117">
                <a:solidFill>
                  <a:schemeClr val="dk1"/>
                </a:solidFill>
              </a:rPr>
              <a:t>запрещенным</a:t>
            </a:r>
            <a:r>
              <a:rPr lang="ru" sz="1117">
                <a:solidFill>
                  <a:schemeClr val="dk1"/>
                </a:solidFill>
              </a:rPr>
              <a:t> для него типом доступа (например, редактирование файла, на который есть только право чтения), механизм управления доступом должен:</a:t>
            </a:r>
            <a:endParaRPr sz="1117">
              <a:solidFill>
                <a:schemeClr val="dk1"/>
              </a:solidFill>
            </a:endParaRPr>
          </a:p>
          <a:p>
            <a:pPr indent="-2995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8"/>
              <a:buChar char="○"/>
            </a:pPr>
            <a:r>
              <a:rPr b="1" lang="ru" sz="1117">
                <a:solidFill>
                  <a:schemeClr val="dk1"/>
                </a:solidFill>
              </a:rPr>
              <a:t>Отклонить</a:t>
            </a:r>
            <a:r>
              <a:rPr lang="ru" sz="1117">
                <a:solidFill>
                  <a:schemeClr val="dk1"/>
                </a:solidFill>
              </a:rPr>
              <a:t> эту попытку.</a:t>
            </a:r>
            <a:endParaRPr sz="1117">
              <a:solidFill>
                <a:schemeClr val="dk1"/>
              </a:solidFill>
            </a:endParaRPr>
          </a:p>
          <a:p>
            <a:pPr indent="-2995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8"/>
              <a:buChar char="○"/>
            </a:pPr>
            <a:r>
              <a:rPr b="1" lang="ru" sz="1117">
                <a:solidFill>
                  <a:schemeClr val="dk1"/>
                </a:solidFill>
              </a:rPr>
              <a:t>Уведомить</a:t>
            </a:r>
            <a:r>
              <a:rPr lang="ru" sz="1117">
                <a:solidFill>
                  <a:schemeClr val="dk1"/>
                </a:solidFill>
              </a:rPr>
              <a:t> систему о произошедшем инциденте (возможно, с целью генерации сигнала тревоги).</a:t>
            </a:r>
            <a:endParaRPr sz="1117"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ru" sz="1117">
                <a:solidFill>
                  <a:schemeClr val="dk1"/>
                </a:solidFill>
              </a:rPr>
              <a:t>Таким образом, </a:t>
            </a:r>
            <a:r>
              <a:rPr b="1" lang="ru" sz="1117">
                <a:solidFill>
                  <a:schemeClr val="dk1"/>
                </a:solidFill>
              </a:rPr>
              <a:t>авторизация</a:t>
            </a:r>
            <a:r>
              <a:rPr lang="ru" sz="1117">
                <a:solidFill>
                  <a:schemeClr val="dk1"/>
                </a:solidFill>
              </a:rPr>
              <a:t> определяет, </a:t>
            </a:r>
            <a:r>
              <a:rPr i="1" lang="ru" sz="1117">
                <a:solidFill>
                  <a:schemeClr val="dk1"/>
                </a:solidFill>
              </a:rPr>
              <a:t>что</a:t>
            </a:r>
            <a:r>
              <a:rPr lang="ru" sz="1117">
                <a:solidFill>
                  <a:schemeClr val="dk1"/>
                </a:solidFill>
              </a:rPr>
              <a:t> можно делать, а </a:t>
            </a:r>
            <a:r>
              <a:rPr b="1" lang="ru" sz="1117">
                <a:solidFill>
                  <a:schemeClr val="dk1"/>
                </a:solidFill>
              </a:rPr>
              <a:t>управление доступом</a:t>
            </a:r>
            <a:r>
              <a:rPr lang="ru" sz="1117">
                <a:solidFill>
                  <a:schemeClr val="dk1"/>
                </a:solidFill>
              </a:rPr>
              <a:t> — это механизм, который </a:t>
            </a:r>
            <a:r>
              <a:rPr b="1" lang="ru" sz="1117">
                <a:solidFill>
                  <a:schemeClr val="dk1"/>
                </a:solidFill>
              </a:rPr>
              <a:t>контролирует</a:t>
            </a:r>
            <a:r>
              <a:rPr lang="ru" sz="1117">
                <a:solidFill>
                  <a:schemeClr val="dk1"/>
                </a:solidFill>
              </a:rPr>
              <a:t> и </a:t>
            </a:r>
            <a:r>
              <a:rPr b="1" lang="ru" sz="1117">
                <a:solidFill>
                  <a:schemeClr val="dk1"/>
                </a:solidFill>
              </a:rPr>
              <a:t>обеспечивает</a:t>
            </a:r>
            <a:r>
              <a:rPr lang="ru" sz="1117">
                <a:solidFill>
                  <a:schemeClr val="dk1"/>
                </a:solidFill>
              </a:rPr>
              <a:t> выполнение этих правил.</a:t>
            </a:r>
            <a:endParaRPr sz="111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76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020"/>
              <a:t>Формы представления ограничений доступа</a:t>
            </a:r>
            <a:endParaRPr sz="3020"/>
          </a:p>
        </p:txBody>
      </p:sp>
      <p:sp>
        <p:nvSpPr>
          <p:cNvPr id="453" name="Google Shape;453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chemeClr val="dk1"/>
                </a:solidFill>
              </a:rPr>
              <a:t>1. Принцип Минимальных Привилегий</a:t>
            </a:r>
            <a:endParaRPr b="1" sz="22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" sz="2000">
                <a:solidFill>
                  <a:schemeClr val="dk1"/>
                </a:solidFill>
              </a:rPr>
              <a:t>Определение:</a:t>
            </a:r>
            <a:r>
              <a:rPr lang="ru" sz="2000">
                <a:solidFill>
                  <a:schemeClr val="dk1"/>
                </a:solidFill>
              </a:rPr>
              <a:t> Каждому субъекту в системе должен быть назначен </a:t>
            </a:r>
            <a:r>
              <a:rPr b="1" lang="ru" sz="2000">
                <a:solidFill>
                  <a:schemeClr val="dk1"/>
                </a:solidFill>
              </a:rPr>
              <a:t>минимально возможный набор прав</a:t>
            </a:r>
            <a:r>
              <a:rPr lang="ru" sz="2000">
                <a:solidFill>
                  <a:schemeClr val="dk1"/>
                </a:solidFill>
              </a:rPr>
              <a:t>, достаточный только для решения задач, на которые он уполномочен.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" sz="2000">
                <a:solidFill>
                  <a:schemeClr val="dk1"/>
                </a:solidFill>
              </a:rPr>
              <a:t>Цель:</a:t>
            </a:r>
            <a:r>
              <a:rPr lang="ru" sz="2000">
                <a:solidFill>
                  <a:schemeClr val="dk1"/>
                </a:solidFill>
              </a:rPr>
              <a:t> Ограничение потенциального ущерба в результате неумышленных ошибок или неавторизованных действий.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9" cy="3156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ru" sz="2400"/>
              <a:t>2. Ограничение Доступа в Форме Правил</a:t>
            </a:r>
            <a:endParaRPr b="1" sz="2400"/>
          </a:p>
        </p:txBody>
      </p:sp>
      <p:sp>
        <p:nvSpPr>
          <p:cNvPr id="464" name="Google Shape;464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Ограничение доступа может быть задано в форме </a:t>
            </a:r>
            <a:r>
              <a:rPr b="1" lang="ru" sz="1300">
                <a:solidFill>
                  <a:schemeClr val="dk1"/>
                </a:solidFill>
              </a:rPr>
              <a:t>динамических правил</a:t>
            </a:r>
            <a:r>
              <a:rPr lang="ru" sz="1300">
                <a:solidFill>
                  <a:schemeClr val="dk1"/>
                </a:solidFill>
              </a:rPr>
              <a:t>, которые учитывают различные факторы: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Временные факторы: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ru" sz="1300">
                <a:solidFill>
                  <a:schemeClr val="dk1"/>
                </a:solidFill>
              </a:rPr>
              <a:t>Длительность сеанса связи</a:t>
            </a:r>
            <a:r>
              <a:rPr lang="ru" sz="1300">
                <a:solidFill>
                  <a:schemeClr val="dk1"/>
                </a:solidFill>
              </a:rPr>
              <a:t> или </a:t>
            </a:r>
            <a:r>
              <a:rPr b="1" lang="ru" sz="1300">
                <a:solidFill>
                  <a:schemeClr val="dk1"/>
                </a:solidFill>
              </a:rPr>
              <a:t>время суток</a:t>
            </a:r>
            <a:r>
              <a:rPr lang="ru" sz="1300">
                <a:solidFill>
                  <a:schemeClr val="dk1"/>
                </a:solidFill>
              </a:rPr>
              <a:t> (например, разрешение доступа к ресурсам только в рабочие часы).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Контекстно-зависимые правила:</a:t>
            </a:r>
            <a:r>
              <a:rPr lang="ru" sz="1300">
                <a:solidFill>
                  <a:schemeClr val="dk1"/>
                </a:solidFill>
              </a:rPr>
              <a:t> Учитывают текущее состояние среды или предысторию запроса.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ru" sz="1300">
                <a:solidFill>
                  <a:schemeClr val="dk1"/>
                </a:solidFill>
              </a:rPr>
              <a:t>Пример:</a:t>
            </a:r>
            <a:r>
              <a:rPr lang="ru" sz="1300">
                <a:solidFill>
                  <a:schemeClr val="dk1"/>
                </a:solidFill>
              </a:rPr>
              <a:t> Отказ в доступе пользователю, сделавшему подряд три безуспешные попытки аутентификации.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Контентно-зависимые правила:</a:t>
            </a:r>
            <a:r>
              <a:rPr lang="ru" sz="1300">
                <a:solidFill>
                  <a:schemeClr val="dk1"/>
                </a:solidFill>
              </a:rPr>
              <a:t> Учитывают содержание (контент) ресурса.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ru" sz="1300">
                <a:solidFill>
                  <a:schemeClr val="dk1"/>
                </a:solidFill>
              </a:rPr>
              <a:t>Пример:</a:t>
            </a:r>
            <a:r>
              <a:rPr lang="ru" sz="1300">
                <a:solidFill>
                  <a:schemeClr val="dk1"/>
                </a:solidFill>
              </a:rPr>
              <a:t> Запрет доступа к документам, содержащим определенные ключевые слова или фразы ("секретно", "для ограниченного использования").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Специальные меры: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ru" sz="1300">
                <a:solidFill>
                  <a:schemeClr val="dk1"/>
                </a:solidFill>
              </a:rPr>
              <a:t>Капча (CAPCHA):</a:t>
            </a:r>
            <a:r>
              <a:rPr lang="ru" sz="1300">
                <a:solidFill>
                  <a:schemeClr val="dk1"/>
                </a:solidFill>
              </a:rPr>
              <a:t> Требование ввести искаженные символы для исключения доступа </a:t>
            </a:r>
            <a:r>
              <a:rPr b="1" lang="ru" sz="1300">
                <a:solidFill>
                  <a:schemeClr val="dk1"/>
                </a:solidFill>
              </a:rPr>
              <a:t>искусственных субъектов</a:t>
            </a:r>
            <a:r>
              <a:rPr lang="ru" sz="1300">
                <a:solidFill>
                  <a:schemeClr val="dk1"/>
                </a:solidFill>
              </a:rPr>
              <a:t> (программных систем).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9"/>
          <p:cNvGraphicFramePr/>
          <p:nvPr/>
        </p:nvGraphicFramePr>
        <p:xfrm>
          <a:off x="311700" y="66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{486A74B8-9953-44E7-AA42-A33A07BBF0F7}</a:tableStyleId>
              </a:tblPr>
              <a:tblGrid>
                <a:gridCol w="2840200"/>
                <a:gridCol w="2840200"/>
                <a:gridCol w="2840200"/>
              </a:tblGrid>
              <a:tr h="443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Свойство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Определение (Состояние ИС)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Пример и Важность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Конфиденциальность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(Confidentiality)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Информационные ресурсы доступны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только тем пользователям, которым этот доступ разрешен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(недопустимость раскрытия и утечки данных).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Не всегда обязательна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(например, для публичного веб-сервера), но критична для секретных или личных данных.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Целостность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(Integrity)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Информация и процедуры обработки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не могут быть изменены, удалены или дополнены неавторизованным образом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(недопустимость искажения данных).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Всегда актуальна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. Нарушение (например, изменение прайс-листа или кодов продукта) наносит прямой ущерб репутации и конкурентоспособности.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Доступность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(Availability)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Услуги могут быть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гарантированно и с приемлемой задержкой предоставлены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пользователям, имеющим на это право.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Всегда актуальна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. Нарушение (например, DoS-атака, "бомбардировка" пакетами) делает сервер недоступным, сводя на нет все вложения в его создание.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025" y="445025"/>
            <a:ext cx="7509890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3"/>
          <p:cNvSpPr txBox="1"/>
          <p:nvPr>
            <p:ph type="title"/>
          </p:nvPr>
        </p:nvSpPr>
        <p:spPr>
          <a:xfrm>
            <a:off x="311700" y="445025"/>
            <a:ext cx="85206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Основные Подходы к Авторизации и Управлению Доступом</a:t>
            </a:r>
            <a:endParaRPr/>
          </a:p>
        </p:txBody>
      </p:sp>
      <p:graphicFrame>
        <p:nvGraphicFramePr>
          <p:cNvPr id="475" name="Google Shape;475;p83"/>
          <p:cNvGraphicFramePr/>
          <p:nvPr/>
        </p:nvGraphicFramePr>
        <p:xfrm>
          <a:off x="3117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{486A74B8-9953-44E7-AA42-A33A07BBF0F7}</a:tableStyleId>
              </a:tblPr>
              <a:tblGrid>
                <a:gridCol w="1952800"/>
                <a:gridCol w="2898075"/>
                <a:gridCol w="3669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Подход к авторизации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Метод управления доступом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Описание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Централизованный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Дискреционный (Избирательный, DAC)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Право принятия решений о наделении правами (полномочиями)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делегируется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некоторым субъектам (владельцам объектов).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Полномочный орган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Мандатный (Принудительный, MAC)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Особый полномочный орган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принимает все решения о наделении пользователей правами. Доступ строго регламентирован и не может быть изменен пользователем.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Полномочный орган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Ролевой (RBAC)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Права доступа назначаются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ролям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(а не отдельным субъектам). Субъект получает права, будучи назначенным на определенную роль.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Дискреционный Метод Управления Доступом (DAC)</a:t>
            </a:r>
            <a:endParaRPr/>
          </a:p>
        </p:txBody>
      </p:sp>
      <p:sp>
        <p:nvSpPr>
          <p:cNvPr id="481" name="Google Shape;481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dk1"/>
                </a:solidFill>
              </a:rPr>
              <a:t>Основной Принцип (Произвольный Доступ)</a:t>
            </a:r>
            <a:endParaRPr b="1" sz="20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Определение:</a:t>
            </a:r>
            <a:r>
              <a:rPr lang="ru">
                <a:solidFill>
                  <a:schemeClr val="dk1"/>
                </a:solidFill>
              </a:rPr>
              <a:t> Метод ограничения доступа к объектам, основанный на уникальных </a:t>
            </a:r>
            <a:r>
              <a:rPr b="1" lang="ru">
                <a:solidFill>
                  <a:schemeClr val="dk1"/>
                </a:solidFill>
              </a:rPr>
              <a:t>идентификаторах субъекта</a:t>
            </a:r>
            <a:r>
              <a:rPr lang="ru">
                <a:solidFill>
                  <a:schemeClr val="dk1"/>
                </a:solidFill>
              </a:rPr>
              <a:t> и/или групп.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Суть:</a:t>
            </a:r>
            <a:r>
              <a:rPr lang="ru">
                <a:solidFill>
                  <a:schemeClr val="dk1"/>
                </a:solidFill>
              </a:rPr>
              <a:t> Управление доступом является </a:t>
            </a:r>
            <a:r>
              <a:rPr b="1" lang="ru">
                <a:solidFill>
                  <a:schemeClr val="dk1"/>
                </a:solidFill>
              </a:rPr>
              <a:t>дискреционным</a:t>
            </a:r>
            <a:r>
              <a:rPr lang="ru">
                <a:solidFill>
                  <a:schemeClr val="dk1"/>
                </a:solidFill>
              </a:rPr>
              <a:t> (произвольным), поскольку </a:t>
            </a:r>
            <a:r>
              <a:rPr b="1" lang="ru">
                <a:solidFill>
                  <a:schemeClr val="dk1"/>
                </a:solidFill>
              </a:rPr>
              <a:t>субъект-владелец</a:t>
            </a:r>
            <a:r>
              <a:rPr lang="ru">
                <a:solidFill>
                  <a:schemeClr val="dk1"/>
                </a:solidFill>
              </a:rPr>
              <a:t> объекта может по своему усмотрению </a:t>
            </a:r>
            <a:r>
              <a:rPr b="1" lang="ru">
                <a:solidFill>
                  <a:schemeClr val="dk1"/>
                </a:solidFill>
              </a:rPr>
              <a:t>передавать</a:t>
            </a:r>
            <a:r>
              <a:rPr lang="ru">
                <a:solidFill>
                  <a:schemeClr val="dk1"/>
                </a:solidFill>
              </a:rPr>
              <a:t> часть своих полномочий другим субъектам.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Авторизация:</a:t>
            </a:r>
            <a:r>
              <a:rPr lang="ru">
                <a:solidFill>
                  <a:schemeClr val="dk1"/>
                </a:solidFill>
              </a:rPr>
              <a:t> Процедура авторизации является </a:t>
            </a:r>
            <a:r>
              <a:rPr b="1" lang="ru">
                <a:solidFill>
                  <a:schemeClr val="dk1"/>
                </a:solidFill>
              </a:rPr>
              <a:t>распределенной</a:t>
            </a:r>
            <a:r>
              <a:rPr lang="ru">
                <a:solidFill>
                  <a:schemeClr val="dk1"/>
                </a:solidFill>
              </a:rPr>
              <a:t> между множеством пользователей-владельцев.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5"/>
          <p:cNvSpPr txBox="1"/>
          <p:nvPr>
            <p:ph idx="1" type="body"/>
          </p:nvPr>
        </p:nvSpPr>
        <p:spPr>
          <a:xfrm>
            <a:off x="311700" y="207200"/>
            <a:ext cx="8520600" cy="47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</a:rPr>
              <a:t>Реализация и Характеристики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" sz="1400">
                <a:solidFill>
                  <a:schemeClr val="dk1"/>
                </a:solidFill>
              </a:rPr>
              <a:t>Представление прав:</a:t>
            </a:r>
            <a:r>
              <a:rPr lang="ru" sz="1400">
                <a:solidFill>
                  <a:schemeClr val="dk1"/>
                </a:solidFill>
              </a:rPr>
              <a:t> Права доступа описываются в виде </a:t>
            </a:r>
            <a:r>
              <a:rPr b="1" lang="ru" sz="1400">
                <a:solidFill>
                  <a:schemeClr val="dk1"/>
                </a:solidFill>
              </a:rPr>
              <a:t>Списков Управления Доступом (ACL)</a:t>
            </a:r>
            <a:r>
              <a:rPr lang="ru" sz="1400">
                <a:solidFill>
                  <a:schemeClr val="dk1"/>
                </a:solidFill>
              </a:rPr>
              <a:t>. Это обеспечивает </a:t>
            </a:r>
            <a:r>
              <a:rPr b="1" lang="ru" sz="1400">
                <a:solidFill>
                  <a:schemeClr val="dk1"/>
                </a:solidFill>
              </a:rPr>
              <a:t>гибкое и гранулированное</a:t>
            </a:r>
            <a:r>
              <a:rPr lang="ru" sz="1400">
                <a:solidFill>
                  <a:schemeClr val="dk1"/>
                </a:solidFill>
              </a:rPr>
              <a:t> (тонкое) определение набора разрешенных операций для каждого пользователя и ресурса.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" sz="1400">
                <a:solidFill>
                  <a:schemeClr val="dk1"/>
                </a:solidFill>
              </a:rPr>
              <a:t>Владение:</a:t>
            </a:r>
            <a:r>
              <a:rPr lang="ru" sz="1400">
                <a:solidFill>
                  <a:schemeClr val="dk1"/>
                </a:solidFill>
              </a:rPr>
              <a:t> Владелец (тот, кто создал объект или был назначен) имеет </a:t>
            </a:r>
            <a:r>
              <a:rPr b="1" lang="ru" sz="1400">
                <a:solidFill>
                  <a:schemeClr val="dk1"/>
                </a:solidFill>
              </a:rPr>
              <a:t>полный контроль</a:t>
            </a:r>
            <a:r>
              <a:rPr lang="ru" sz="1400">
                <a:solidFill>
                  <a:schemeClr val="dk1"/>
                </a:solidFill>
              </a:rPr>
              <a:t> над объектом и несет </a:t>
            </a:r>
            <a:r>
              <a:rPr b="1" lang="ru" sz="1400">
                <a:solidFill>
                  <a:schemeClr val="dk1"/>
                </a:solidFill>
              </a:rPr>
              <a:t>полноту ответственности</a:t>
            </a:r>
            <a:r>
              <a:rPr lang="ru" sz="1400">
                <a:solidFill>
                  <a:schemeClr val="dk1"/>
                </a:solidFill>
              </a:rPr>
              <a:t> за управление доступом к нему.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" sz="1400">
                <a:solidFill>
                  <a:schemeClr val="dk1"/>
                </a:solidFill>
              </a:rPr>
              <a:t>Преимущество:</a:t>
            </a:r>
            <a:r>
              <a:rPr lang="ru" sz="1400">
                <a:solidFill>
                  <a:schemeClr val="dk1"/>
                </a:solidFill>
              </a:rPr>
              <a:t> </a:t>
            </a:r>
            <a:r>
              <a:rPr b="1" lang="ru" sz="1400">
                <a:solidFill>
                  <a:schemeClr val="dk1"/>
                </a:solidFill>
              </a:rPr>
              <a:t>Гибкость</a:t>
            </a:r>
            <a:r>
              <a:rPr lang="ru" sz="1400">
                <a:solidFill>
                  <a:schemeClr val="dk1"/>
                </a:solidFill>
              </a:rPr>
              <a:t>, обусловленная свободой пользователей настраивать права доступа к своим ресурсам.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</a:rPr>
              <a:t> Недостатки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" sz="1400">
                <a:solidFill>
                  <a:schemeClr val="dk1"/>
                </a:solidFill>
              </a:rPr>
              <a:t>Отсутствие общей политики:</a:t>
            </a:r>
            <a:r>
              <a:rPr lang="ru" sz="1400">
                <a:solidFill>
                  <a:schemeClr val="dk1"/>
                </a:solidFill>
              </a:rPr>
              <a:t> Как распределенная система, DAC не может </a:t>
            </a:r>
            <a:r>
              <a:rPr b="1" lang="ru" sz="1400">
                <a:solidFill>
                  <a:schemeClr val="dk1"/>
                </a:solidFill>
              </a:rPr>
              <a:t>гарантированно проводить общую политику</a:t>
            </a:r>
            <a:r>
              <a:rPr lang="ru" sz="1400">
                <a:solidFill>
                  <a:schemeClr val="dk1"/>
                </a:solidFill>
              </a:rPr>
              <a:t> безопасности предприятия и уязвима к ошибочным или вредительским действиям пользователей.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" sz="1400">
                <a:solidFill>
                  <a:schemeClr val="dk1"/>
                </a:solidFill>
              </a:rPr>
              <a:t>Слепота к содержимому:</a:t>
            </a:r>
            <a:r>
              <a:rPr lang="ru" sz="1400">
                <a:solidFill>
                  <a:schemeClr val="dk1"/>
                </a:solidFill>
              </a:rPr>
              <a:t> Права определяются по отношению к </a:t>
            </a:r>
            <a:r>
              <a:rPr b="1" lang="ru" sz="1400">
                <a:solidFill>
                  <a:schemeClr val="dk1"/>
                </a:solidFill>
              </a:rPr>
              <a:t>объекту (файлу)</a:t>
            </a:r>
            <a:r>
              <a:rPr lang="ru" sz="1400">
                <a:solidFill>
                  <a:schemeClr val="dk1"/>
                </a:solidFill>
              </a:rPr>
              <a:t>, а </a:t>
            </a:r>
            <a:r>
              <a:rPr b="1" lang="ru" sz="1400">
                <a:solidFill>
                  <a:schemeClr val="dk1"/>
                </a:solidFill>
              </a:rPr>
              <a:t>не его содержимому</a:t>
            </a:r>
            <a:r>
              <a:rPr lang="ru" sz="1400">
                <a:solidFill>
                  <a:schemeClr val="dk1"/>
                </a:solidFill>
              </a:rPr>
              <a:t>. Пользователь с правом доступа может </a:t>
            </a:r>
            <a:r>
              <a:rPr b="1" lang="ru" sz="1400">
                <a:solidFill>
                  <a:schemeClr val="dk1"/>
                </a:solidFill>
              </a:rPr>
              <a:t>скопировать</a:t>
            </a:r>
            <a:r>
              <a:rPr lang="ru" sz="1400">
                <a:solidFill>
                  <a:schemeClr val="dk1"/>
                </a:solidFill>
              </a:rPr>
              <a:t> содержимое в другой файл с другими ACL, что </a:t>
            </a:r>
            <a:r>
              <a:rPr b="1" lang="ru" sz="1400">
                <a:solidFill>
                  <a:schemeClr val="dk1"/>
                </a:solidFill>
              </a:rPr>
              <a:t>обходит</a:t>
            </a:r>
            <a:r>
              <a:rPr lang="ru" sz="1400">
                <a:solidFill>
                  <a:schemeClr val="dk1"/>
                </a:solidFill>
              </a:rPr>
              <a:t> контроль безопасности.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" sz="1400">
                <a:solidFill>
                  <a:schemeClr val="dk1"/>
                </a:solidFill>
              </a:rPr>
              <a:t>Вывод:</a:t>
            </a:r>
            <a:r>
              <a:rPr lang="ru" sz="1400">
                <a:solidFill>
                  <a:schemeClr val="dk1"/>
                </a:solidFill>
              </a:rPr>
              <a:t> Системы DAC не применяются там, где требуется очень </a:t>
            </a:r>
            <a:r>
              <a:rPr b="1" lang="ru" sz="1400">
                <a:solidFill>
                  <a:schemeClr val="dk1"/>
                </a:solidFill>
              </a:rPr>
              <a:t>высокий уровень защиты информации</a:t>
            </a:r>
            <a:r>
              <a:rPr lang="ru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Мандатный Метод Управления Доступом (MAC)</a:t>
            </a:r>
            <a:endParaRPr/>
          </a:p>
        </p:txBody>
      </p:sp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</a:rPr>
              <a:t>Основной Принцип (Принудительный Доступ)</a:t>
            </a:r>
            <a:endParaRPr b="1" sz="15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Применение:</a:t>
            </a:r>
            <a:r>
              <a:rPr lang="ru" sz="1300">
                <a:solidFill>
                  <a:schemeClr val="dk1"/>
                </a:solidFill>
              </a:rPr>
              <a:t> Используется в системах, отвечающих самым </a:t>
            </a:r>
            <a:r>
              <a:rPr b="1" lang="ru" sz="1300">
                <a:solidFill>
                  <a:schemeClr val="dk1"/>
                </a:solidFill>
              </a:rPr>
              <a:t>строгим требованиям безопасности</a:t>
            </a:r>
            <a:r>
              <a:rPr lang="ru" sz="1300">
                <a:solidFill>
                  <a:schemeClr val="dk1"/>
                </a:solidFill>
              </a:rPr>
              <a:t> (правительственные, военные учреждения).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Авторизация:</a:t>
            </a:r>
            <a:r>
              <a:rPr lang="ru" sz="1300">
                <a:solidFill>
                  <a:schemeClr val="dk1"/>
                </a:solidFill>
              </a:rPr>
              <a:t> Осуществляется </a:t>
            </a:r>
            <a:r>
              <a:rPr b="1" lang="ru" sz="1300">
                <a:solidFill>
                  <a:schemeClr val="dk1"/>
                </a:solidFill>
              </a:rPr>
              <a:t>центральным полномочным органом</a:t>
            </a:r>
            <a:r>
              <a:rPr lang="ru" sz="1300">
                <a:solidFill>
                  <a:schemeClr val="dk1"/>
                </a:solidFill>
              </a:rPr>
              <a:t> (обычно ОС). Пользователи </a:t>
            </a:r>
            <a:r>
              <a:rPr b="1" lang="ru" sz="1300">
                <a:solidFill>
                  <a:schemeClr val="dk1"/>
                </a:solidFill>
              </a:rPr>
              <a:t>лишены возможности</a:t>
            </a:r>
            <a:r>
              <a:rPr lang="ru" sz="1300">
                <a:solidFill>
                  <a:schemeClr val="dk1"/>
                </a:solidFill>
              </a:rPr>
              <a:t> управлять доступом к своим ресурсам или передавать права.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</a:rPr>
              <a:t>Метки Безопасности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Решение о доступе принимается </a:t>
            </a:r>
            <a:r>
              <a:rPr b="1" lang="ru" sz="1300">
                <a:solidFill>
                  <a:schemeClr val="dk1"/>
                </a:solidFill>
              </a:rPr>
              <a:t>динамически</a:t>
            </a:r>
            <a:r>
              <a:rPr lang="ru" sz="1300">
                <a:solidFill>
                  <a:schemeClr val="dk1"/>
                </a:solidFill>
              </a:rPr>
              <a:t> на основе сравнения </a:t>
            </a:r>
            <a:r>
              <a:rPr b="1" lang="ru" sz="1300">
                <a:solidFill>
                  <a:schemeClr val="dk1"/>
                </a:solidFill>
              </a:rPr>
              <a:t>меток безопасности</a:t>
            </a:r>
            <a:r>
              <a:rPr lang="ru" sz="1300">
                <a:solidFill>
                  <a:schemeClr val="dk1"/>
                </a:solidFill>
              </a:rPr>
              <a:t>, присвоенных </a:t>
            </a:r>
            <a:r>
              <a:rPr b="1" lang="ru" sz="1300">
                <a:solidFill>
                  <a:schemeClr val="dk1"/>
                </a:solidFill>
              </a:rPr>
              <a:t>всем без исключения</a:t>
            </a:r>
            <a:r>
              <a:rPr lang="ru" sz="1300">
                <a:solidFill>
                  <a:schemeClr val="dk1"/>
                </a:solidFill>
              </a:rPr>
              <a:t> субъектам и объектам.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Классификация:</a:t>
            </a:r>
            <a:r>
              <a:rPr lang="ru" sz="1300">
                <a:solidFill>
                  <a:schemeClr val="dk1"/>
                </a:solidFill>
              </a:rPr>
              <a:t> Отражает </a:t>
            </a:r>
            <a:r>
              <a:rPr b="1" lang="ru" sz="1300">
                <a:solidFill>
                  <a:schemeClr val="dk1"/>
                </a:solidFill>
              </a:rPr>
              <a:t>уровень секретности</a:t>
            </a:r>
            <a:r>
              <a:rPr lang="ru" sz="1300">
                <a:solidFill>
                  <a:schemeClr val="dk1"/>
                </a:solidFill>
              </a:rPr>
              <a:t> объекта или </a:t>
            </a:r>
            <a:r>
              <a:rPr b="1" lang="ru" sz="1300">
                <a:solidFill>
                  <a:schemeClr val="dk1"/>
                </a:solidFill>
              </a:rPr>
              <a:t>уровень допуска</a:t>
            </a:r>
            <a:r>
              <a:rPr lang="ru" sz="1300">
                <a:solidFill>
                  <a:schemeClr val="dk1"/>
                </a:solidFill>
              </a:rPr>
              <a:t> субъекта (например, "Совершенно секретно", "Секретно").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Категория:</a:t>
            </a:r>
            <a:r>
              <a:rPr lang="ru" sz="1300">
                <a:solidFill>
                  <a:schemeClr val="dk1"/>
                </a:solidFill>
              </a:rPr>
              <a:t> Характеризует </a:t>
            </a:r>
            <a:r>
              <a:rPr b="1" lang="ru" sz="1300">
                <a:solidFill>
                  <a:schemeClr val="dk1"/>
                </a:solidFill>
              </a:rPr>
              <a:t>специфику информации</a:t>
            </a:r>
            <a:r>
              <a:rPr lang="ru" sz="1300">
                <a:solidFill>
                  <a:schemeClr val="dk1"/>
                </a:solidFill>
              </a:rPr>
              <a:t> (например, принадлежность к проекту, подразделению). Каждому субъекту/объекту может быть присвоено несколько категорий.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550" y="1152475"/>
            <a:ext cx="415075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75" y="1152475"/>
            <a:ext cx="44862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8"/>
          <p:cNvSpPr txBox="1"/>
          <p:nvPr>
            <p:ph idx="1" type="body"/>
          </p:nvPr>
        </p:nvSpPr>
        <p:spPr>
          <a:xfrm>
            <a:off x="311700" y="317500"/>
            <a:ext cx="8520600" cy="42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Правило Доступа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Доступ разрешается только при одновременном выполнении следующих двух условий: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ru" sz="1600">
                <a:solidFill>
                  <a:schemeClr val="dk1"/>
                </a:solidFill>
              </a:rPr>
              <a:t>Классификация</a:t>
            </a:r>
            <a:r>
              <a:rPr lang="ru" sz="1600">
                <a:solidFill>
                  <a:schemeClr val="dk1"/>
                </a:solidFill>
              </a:rPr>
              <a:t> субъекта </a:t>
            </a:r>
            <a:r>
              <a:rPr b="1" lang="ru" sz="1600">
                <a:solidFill>
                  <a:schemeClr val="dk1"/>
                </a:solidFill>
              </a:rPr>
              <a:t>равна или выше</a:t>
            </a:r>
            <a:r>
              <a:rPr lang="ru" sz="1600">
                <a:solidFill>
                  <a:schemeClr val="dk1"/>
                </a:solidFill>
              </a:rPr>
              <a:t> классификации объекта.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ru" sz="1600">
                <a:solidFill>
                  <a:schemeClr val="dk1"/>
                </a:solidFill>
              </a:rPr>
              <a:t>По меньшей мере, одна из категорий</a:t>
            </a:r>
            <a:r>
              <a:rPr lang="ru" sz="1600">
                <a:solidFill>
                  <a:schemeClr val="dk1"/>
                </a:solidFill>
              </a:rPr>
              <a:t> объекта </a:t>
            </a:r>
            <a:r>
              <a:rPr b="1" lang="ru" sz="1600">
                <a:solidFill>
                  <a:schemeClr val="dk1"/>
                </a:solidFill>
              </a:rPr>
              <a:t>совпадает</a:t>
            </a:r>
            <a:r>
              <a:rPr lang="ru" sz="1600">
                <a:solidFill>
                  <a:schemeClr val="dk1"/>
                </a:solidFill>
              </a:rPr>
              <a:t> хотя бы с одной из категорий субъекта.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Преимущества и Недостатки</a:t>
            </a:r>
            <a:endParaRPr b="1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" sz="1600">
                <a:solidFill>
                  <a:schemeClr val="dk1"/>
                </a:solidFill>
              </a:rPr>
              <a:t>Преимущество:</a:t>
            </a:r>
            <a:r>
              <a:rPr lang="ru" sz="1600">
                <a:solidFill>
                  <a:schemeClr val="dk1"/>
                </a:solidFill>
              </a:rPr>
              <a:t> </a:t>
            </a:r>
            <a:r>
              <a:rPr b="1" lang="ru" sz="1600">
                <a:solidFill>
                  <a:schemeClr val="dk1"/>
                </a:solidFill>
              </a:rPr>
              <a:t>Высокий уровень безопасности</a:t>
            </a:r>
            <a:r>
              <a:rPr lang="ru" sz="1600">
                <a:solidFill>
                  <a:schemeClr val="dk1"/>
                </a:solidFill>
              </a:rPr>
              <a:t> и возможность </a:t>
            </a:r>
            <a:r>
              <a:rPr b="1" lang="ru" sz="1600">
                <a:solidFill>
                  <a:schemeClr val="dk1"/>
                </a:solidFill>
              </a:rPr>
              <a:t>жестко проводить</a:t>
            </a:r>
            <a:r>
              <a:rPr lang="ru" sz="1600">
                <a:solidFill>
                  <a:schemeClr val="dk1"/>
                </a:solidFill>
              </a:rPr>
              <a:t> принятую политику (за счет централизованного характера).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" sz="1600">
                <a:solidFill>
                  <a:schemeClr val="dk1"/>
                </a:solidFill>
              </a:rPr>
              <a:t>Недостаток:</a:t>
            </a:r>
            <a:r>
              <a:rPr lang="ru" sz="1600">
                <a:solidFill>
                  <a:schemeClr val="dk1"/>
                </a:solidFill>
              </a:rPr>
              <a:t> Требует </a:t>
            </a:r>
            <a:r>
              <a:rPr b="1" lang="ru" sz="1600">
                <a:solidFill>
                  <a:schemeClr val="dk1"/>
                </a:solidFill>
              </a:rPr>
              <a:t>большого объема подготовительной работы</a:t>
            </a:r>
            <a:r>
              <a:rPr lang="ru" sz="1600">
                <a:solidFill>
                  <a:schemeClr val="dk1"/>
                </a:solidFill>
              </a:rPr>
              <a:t> и постоянного поддержания </a:t>
            </a:r>
            <a:r>
              <a:rPr b="1" lang="ru" sz="1600">
                <a:solidFill>
                  <a:schemeClr val="dk1"/>
                </a:solidFill>
              </a:rPr>
              <a:t>актуальности меток безопасности</a:t>
            </a:r>
            <a:r>
              <a:rPr lang="ru" sz="1600">
                <a:solidFill>
                  <a:schemeClr val="dk1"/>
                </a:solidFill>
              </a:rPr>
              <a:t> для всех существующих и новых ресурсов.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520600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Ролевой Метод Управления Доступом (RBAC)</a:t>
            </a:r>
            <a:endParaRPr/>
          </a:p>
        </p:txBody>
      </p:sp>
      <p:sp>
        <p:nvSpPr>
          <p:cNvPr id="517" name="Google Shape;517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1"/>
                </a:solidFill>
              </a:rPr>
              <a:t>Основной Принцип (Должностные Обязанности)</a:t>
            </a:r>
            <a:endParaRPr b="1" sz="14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ru" sz="1200">
                <a:solidFill>
                  <a:schemeClr val="dk1"/>
                </a:solidFill>
              </a:rPr>
              <a:t>Понятие «Роль»:</a:t>
            </a:r>
            <a:r>
              <a:rPr lang="ru" sz="1200">
                <a:solidFill>
                  <a:schemeClr val="dk1"/>
                </a:solidFill>
              </a:rPr>
              <a:t> Ближе всего к понятию </a:t>
            </a:r>
            <a:r>
              <a:rPr b="1" lang="ru" sz="1200">
                <a:solidFill>
                  <a:schemeClr val="dk1"/>
                </a:solidFill>
              </a:rPr>
              <a:t>«должность»</a:t>
            </a:r>
            <a:r>
              <a:rPr lang="ru" sz="1200">
                <a:solidFill>
                  <a:schemeClr val="dk1"/>
                </a:solidFill>
              </a:rPr>
              <a:t> или </a:t>
            </a:r>
            <a:r>
              <a:rPr b="1" lang="ru" sz="1200">
                <a:solidFill>
                  <a:schemeClr val="dk1"/>
                </a:solidFill>
              </a:rPr>
              <a:t>«круг должностных обязанностей»</a:t>
            </a:r>
            <a:r>
              <a:rPr lang="ru" sz="1200">
                <a:solidFill>
                  <a:schemeClr val="dk1"/>
                </a:solidFill>
              </a:rPr>
              <a:t>. Роли устанавливаются для целей авторизации.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ru" sz="1200">
                <a:solidFill>
                  <a:schemeClr val="dk1"/>
                </a:solidFill>
              </a:rPr>
              <a:t>Механизм:</a:t>
            </a:r>
            <a:r>
              <a:rPr lang="ru" sz="1200">
                <a:solidFill>
                  <a:schemeClr val="dk1"/>
                </a:solidFill>
              </a:rPr>
              <a:t> </a:t>
            </a:r>
            <a:r>
              <a:rPr b="1" lang="ru" sz="1200">
                <a:solidFill>
                  <a:schemeClr val="dk1"/>
                </a:solidFill>
              </a:rPr>
              <a:t>Разрешения приписываются Ролям</a:t>
            </a:r>
            <a:r>
              <a:rPr lang="ru" sz="1200">
                <a:solidFill>
                  <a:schemeClr val="dk1"/>
                </a:solidFill>
              </a:rPr>
              <a:t>, а не отдельным пользователям. Затем те или иные роли приписываются пользователю (один пользователь может иметь несколько ролей).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1"/>
                </a:solidFill>
              </a:rPr>
              <a:t>Характеристики и Администрирование</a:t>
            </a:r>
            <a:endParaRPr b="1" sz="14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ru" sz="1200">
                <a:solidFill>
                  <a:schemeClr val="dk1"/>
                </a:solidFill>
              </a:rPr>
              <a:t>Централизация:</a:t>
            </a:r>
            <a:r>
              <a:rPr lang="ru" sz="1200">
                <a:solidFill>
                  <a:schemeClr val="dk1"/>
                </a:solidFill>
              </a:rPr>
              <a:t> Как и MAC, ролевой доступ является </a:t>
            </a:r>
            <a:r>
              <a:rPr b="1" lang="ru" sz="1200">
                <a:solidFill>
                  <a:schemeClr val="dk1"/>
                </a:solidFill>
              </a:rPr>
              <a:t>централизованным</a:t>
            </a:r>
            <a:r>
              <a:rPr lang="ru" sz="1200">
                <a:solidFill>
                  <a:schemeClr val="dk1"/>
                </a:solidFill>
              </a:rPr>
              <a:t> — пользователь </a:t>
            </a:r>
            <a:r>
              <a:rPr b="1" lang="ru" sz="1200">
                <a:solidFill>
                  <a:schemeClr val="dk1"/>
                </a:solidFill>
              </a:rPr>
              <a:t>лишён возможности</a:t>
            </a:r>
            <a:r>
              <a:rPr lang="ru" sz="1200">
                <a:solidFill>
                  <a:schemeClr val="dk1"/>
                </a:solidFill>
              </a:rPr>
              <a:t> управлять назначением прав.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ru" sz="1200">
                <a:solidFill>
                  <a:schemeClr val="dk1"/>
                </a:solidFill>
              </a:rPr>
              <a:t>Настройка прав:</a:t>
            </a:r>
            <a:r>
              <a:rPr lang="ru" sz="1200">
                <a:solidFill>
                  <a:schemeClr val="dk1"/>
                </a:solidFill>
              </a:rPr>
              <a:t> Права доступа выдаются в виде </a:t>
            </a:r>
            <a:r>
              <a:rPr b="1" lang="ru" sz="1200">
                <a:solidFill>
                  <a:schemeClr val="dk1"/>
                </a:solidFill>
              </a:rPr>
              <a:t>«глыбы»</a:t>
            </a:r>
            <a:r>
              <a:rPr lang="ru" sz="1200">
                <a:solidFill>
                  <a:schemeClr val="dk1"/>
                </a:solidFill>
              </a:rPr>
              <a:t> — интегрированного набора разрешений, необходимого для выполнения служебных обязанностей (например, «юрист», «трейдер»).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ru" sz="1200">
                <a:solidFill>
                  <a:schemeClr val="dk1"/>
                </a:solidFill>
              </a:rPr>
              <a:t>Простота администрирования:</a:t>
            </a:r>
            <a:r>
              <a:rPr lang="ru" sz="1200">
                <a:solidFill>
                  <a:schemeClr val="dk1"/>
                </a:solidFill>
              </a:rPr>
              <a:t> Упрощает администрирование: при изменении должностных обязанностей (или переводе) достаточно </a:t>
            </a:r>
            <a:r>
              <a:rPr b="1" lang="ru" sz="1200">
                <a:solidFill>
                  <a:schemeClr val="dk1"/>
                </a:solidFill>
              </a:rPr>
              <a:t>изменить или заменить роль</a:t>
            </a:r>
            <a:r>
              <a:rPr lang="ru" sz="1200">
                <a:solidFill>
                  <a:schemeClr val="dk1"/>
                </a:solidFill>
              </a:rPr>
              <a:t> пользователя, а не отслеживать и обновлять права каждого отдельного пользователя.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951" y="445025"/>
            <a:ext cx="7130013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Гексада Паркера и расширение понятий</a:t>
            </a:r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За почти полвека развития ИС появились новые типы нарушений, которые сложно объяснить только терминами КЦД. Это привело к расширению модели безопасности.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Неотказуемость (Non-repudiation)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Проблема:</a:t>
            </a:r>
            <a:r>
              <a:rPr lang="ru" sz="1300">
                <a:solidFill>
                  <a:schemeClr val="dk1"/>
                </a:solidFill>
              </a:rPr>
              <a:t> В модели КЦД невозможно учесть ситуацию, когда легальный пользователь </a:t>
            </a:r>
            <a:r>
              <a:rPr b="1" lang="ru" sz="1300">
                <a:solidFill>
                  <a:schemeClr val="dk1"/>
                </a:solidFill>
              </a:rPr>
              <a:t>отрицает факт выполнения действий</a:t>
            </a:r>
            <a:r>
              <a:rPr lang="ru" sz="1300">
                <a:solidFill>
                  <a:schemeClr val="dk1"/>
                </a:solidFill>
              </a:rPr>
              <a:t> (например, клиент банка утверждает, что не отправлял запрос на снятие средств, хотя запрос был послан от его имени).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Определение:</a:t>
            </a:r>
            <a:r>
              <a:rPr lang="ru" sz="1300">
                <a:solidFill>
                  <a:schemeClr val="dk1"/>
                </a:solidFill>
              </a:rPr>
              <a:t> Состояние системы, при котором обеспечивается </a:t>
            </a:r>
            <a:r>
              <a:rPr b="1" lang="ru" sz="1300">
                <a:solidFill>
                  <a:schemeClr val="dk1"/>
                </a:solidFill>
              </a:rPr>
              <a:t>невозможность отрицания</a:t>
            </a:r>
            <a:r>
              <a:rPr lang="ru" sz="1300">
                <a:solidFill>
                  <a:schemeClr val="dk1"/>
                </a:solidFill>
              </a:rPr>
              <a:t> пользователем факта выполнения каких-либо действий (отправки или получения информации).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ru" sz="1300">
                <a:solidFill>
                  <a:schemeClr val="dk1"/>
                </a:solidFill>
              </a:rPr>
              <a:t>Связь с КЦД:</a:t>
            </a:r>
            <a:r>
              <a:rPr lang="ru" sz="1300">
                <a:solidFill>
                  <a:schemeClr val="dk1"/>
                </a:solidFill>
              </a:rPr>
              <a:t> Неотказуемость стала первым свойством, добавленным к триаде.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</a:rPr>
              <a:t>Государственный стандарт:</a:t>
            </a:r>
            <a:r>
              <a:rPr lang="ru" sz="1300">
                <a:solidFill>
                  <a:schemeClr val="dk1"/>
                </a:solidFill>
              </a:rPr>
              <a:t> Российский государственный стандарт определяет информационную безопасность на основе гексады Паркера и близких понятий, включая: Конфиденциальность, Целостность, Доступность, </a:t>
            </a:r>
            <a:r>
              <a:rPr b="1" lang="ru" sz="1300">
                <a:solidFill>
                  <a:schemeClr val="dk1"/>
                </a:solidFill>
              </a:rPr>
              <a:t>Неотказуемость, Подотчетность, Аутентичность и Достоверность</a:t>
            </a:r>
            <a:r>
              <a:rPr lang="ru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2"/>
          <p:cNvSpPr txBox="1"/>
          <p:nvPr>
            <p:ph idx="1" type="body"/>
          </p:nvPr>
        </p:nvSpPr>
        <p:spPr>
          <a:xfrm>
            <a:off x="311700" y="410875"/>
            <a:ext cx="8520600" cy="43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dk1"/>
                </a:solidFill>
              </a:rPr>
              <a:t>Позиционирование</a:t>
            </a:r>
            <a:endParaRPr b="1" sz="19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RBAC </a:t>
            </a:r>
            <a:r>
              <a:rPr b="1" lang="ru" sz="1700">
                <a:solidFill>
                  <a:schemeClr val="dk1"/>
                </a:solidFill>
              </a:rPr>
              <a:t>сочетает черты</a:t>
            </a:r>
            <a:r>
              <a:rPr lang="ru" sz="1700">
                <a:solidFill>
                  <a:schemeClr val="dk1"/>
                </a:solidFill>
              </a:rPr>
              <a:t> MAC и DAC: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b="1" lang="ru" sz="1700">
                <a:solidFill>
                  <a:schemeClr val="dk1"/>
                </a:solidFill>
              </a:rPr>
              <a:t>Централизованный</a:t>
            </a:r>
            <a:r>
              <a:rPr lang="ru" sz="1700">
                <a:solidFill>
                  <a:schemeClr val="dk1"/>
                </a:solidFill>
              </a:rPr>
              <a:t> контроль (как MAC).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ru" sz="1700">
                <a:solidFill>
                  <a:schemeClr val="dk1"/>
                </a:solidFill>
              </a:rPr>
              <a:t>Более </a:t>
            </a:r>
            <a:r>
              <a:rPr b="1" lang="ru" sz="1700">
                <a:solidFill>
                  <a:schemeClr val="dk1"/>
                </a:solidFill>
              </a:rPr>
              <a:t>гибкие возможности настройки</a:t>
            </a:r>
            <a:r>
              <a:rPr lang="ru" sz="1700">
                <a:solidFill>
                  <a:schemeClr val="dk1"/>
                </a:solidFill>
              </a:rPr>
              <a:t> прав доступа (ближе к DAC).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dk1"/>
                </a:solidFill>
              </a:rPr>
              <a:t>Недостатки</a:t>
            </a:r>
            <a:endParaRPr b="1" sz="19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ru" sz="1700">
                <a:solidFill>
                  <a:schemeClr val="dk1"/>
                </a:solidFill>
              </a:rPr>
              <a:t>Масштабируемость:</a:t>
            </a:r>
            <a:r>
              <a:rPr lang="ru" sz="1700">
                <a:solidFill>
                  <a:schemeClr val="dk1"/>
                </a:solidFill>
              </a:rPr>
              <a:t> Ролевой метод </a:t>
            </a:r>
            <a:r>
              <a:rPr b="1" lang="ru" sz="1700">
                <a:solidFill>
                  <a:schemeClr val="dk1"/>
                </a:solidFill>
              </a:rPr>
              <a:t>плохо масштабируется</a:t>
            </a:r>
            <a:r>
              <a:rPr lang="ru" sz="1700">
                <a:solidFill>
                  <a:schemeClr val="dk1"/>
                </a:solidFill>
              </a:rPr>
              <a:t> на больших предприятиях (тысячи сотрудников). Поддержание множества ролей может стать сложной и запутанной задачей, уступая в этом отношении как DAC, так и MAC.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ru" sz="1700">
                <a:solidFill>
                  <a:schemeClr val="dk1"/>
                </a:solidFill>
              </a:rPr>
              <a:t>Эффективность:</a:t>
            </a:r>
            <a:r>
              <a:rPr lang="ru" sz="1700">
                <a:solidFill>
                  <a:schemeClr val="dk1"/>
                </a:solidFill>
              </a:rPr>
              <a:t> Эффективно работает в пределах </a:t>
            </a:r>
            <a:r>
              <a:rPr b="1" lang="ru" sz="1700">
                <a:solidFill>
                  <a:schemeClr val="dk1"/>
                </a:solidFill>
              </a:rPr>
              <a:t>единой системы</a:t>
            </a:r>
            <a:r>
              <a:rPr lang="ru" sz="1700">
                <a:solidFill>
                  <a:schemeClr val="dk1"/>
                </a:solidFill>
              </a:rPr>
              <a:t> или приложения (например, СУБД или ОС).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400" y="344975"/>
            <a:ext cx="7355075" cy="43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Управление Доступом в Операционных Системаx</a:t>
            </a:r>
            <a:endParaRPr/>
          </a:p>
        </p:txBody>
      </p:sp>
      <p:sp>
        <p:nvSpPr>
          <p:cNvPr id="538" name="Google Shape;538;p94"/>
          <p:cNvSpPr txBox="1"/>
          <p:nvPr>
            <p:ph idx="1" type="body"/>
          </p:nvPr>
        </p:nvSpPr>
        <p:spPr>
          <a:xfrm>
            <a:off x="311700" y="1152475"/>
            <a:ext cx="8520600" cy="38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4151">
                <a:solidFill>
                  <a:schemeClr val="dk1"/>
                </a:solidFill>
              </a:rPr>
              <a:t>Дискреционный Метод (DAC)</a:t>
            </a:r>
            <a:endParaRPr b="1" sz="4151">
              <a:solidFill>
                <a:schemeClr val="dk1"/>
              </a:solidFill>
            </a:endParaRPr>
          </a:p>
          <a:p>
            <a:pPr indent="-310144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3951">
                <a:solidFill>
                  <a:schemeClr val="dk1"/>
                </a:solidFill>
              </a:rPr>
              <a:t>Доминирующая модель</a:t>
            </a:r>
            <a:r>
              <a:rPr lang="ru" sz="3951">
                <a:solidFill>
                  <a:schemeClr val="dk1"/>
                </a:solidFill>
              </a:rPr>
              <a:t> в большинстве современных универсальных операционных систем: </a:t>
            </a:r>
            <a:r>
              <a:rPr b="1" lang="ru" sz="3951">
                <a:solidFill>
                  <a:schemeClr val="dk1"/>
                </a:solidFill>
              </a:rPr>
              <a:t>Примеры ОС:</a:t>
            </a:r>
            <a:r>
              <a:rPr lang="ru" sz="3951">
                <a:solidFill>
                  <a:schemeClr val="dk1"/>
                </a:solidFill>
              </a:rPr>
              <a:t> Unix/Linux/CentOS/Ubuntu, Mac OS X, MS Windows.</a:t>
            </a:r>
            <a:endParaRPr sz="3951">
              <a:solidFill>
                <a:schemeClr val="dk1"/>
              </a:solidFill>
            </a:endParaRPr>
          </a:p>
          <a:p>
            <a:pPr indent="-310144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3951">
                <a:solidFill>
                  <a:schemeClr val="dk1"/>
                </a:solidFill>
              </a:rPr>
              <a:t>Механизм:</a:t>
            </a:r>
            <a:r>
              <a:rPr lang="ru" sz="3951">
                <a:solidFill>
                  <a:schemeClr val="dk1"/>
                </a:solidFill>
              </a:rPr>
              <a:t> </a:t>
            </a:r>
            <a:r>
              <a:rPr b="1" lang="ru" sz="3951">
                <a:solidFill>
                  <a:schemeClr val="dk1"/>
                </a:solidFill>
              </a:rPr>
              <a:t>Владелец ресурса</a:t>
            </a:r>
            <a:r>
              <a:rPr lang="ru" sz="3951">
                <a:solidFill>
                  <a:schemeClr val="dk1"/>
                </a:solidFill>
              </a:rPr>
              <a:t> (пользователь, который его создал или которому передано владение) </a:t>
            </a:r>
            <a:r>
              <a:rPr b="1" lang="ru" sz="3951">
                <a:solidFill>
                  <a:schemeClr val="dk1"/>
                </a:solidFill>
              </a:rPr>
              <a:t>самостоятельно</a:t>
            </a:r>
            <a:r>
              <a:rPr lang="ru" sz="3951">
                <a:solidFill>
                  <a:schemeClr val="dk1"/>
                </a:solidFill>
              </a:rPr>
              <a:t> определяет, кто имеет доступ к этому ресурсу и какие операции с ним можно выполнять.</a:t>
            </a:r>
            <a:endParaRPr sz="395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4151">
                <a:solidFill>
                  <a:schemeClr val="dk1"/>
                </a:solidFill>
              </a:rPr>
              <a:t>Мандатный Метод (MAC)</a:t>
            </a:r>
            <a:endParaRPr b="1" sz="4151">
              <a:solidFill>
                <a:schemeClr val="dk1"/>
              </a:solidFill>
            </a:endParaRPr>
          </a:p>
          <a:p>
            <a:pPr indent="-310144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3951">
                <a:solidFill>
                  <a:schemeClr val="dk1"/>
                </a:solidFill>
              </a:rPr>
              <a:t>Применение:</a:t>
            </a:r>
            <a:r>
              <a:rPr lang="ru" sz="3951">
                <a:solidFill>
                  <a:schemeClr val="dk1"/>
                </a:solidFill>
              </a:rPr>
              <a:t> Является особенностью </a:t>
            </a:r>
            <a:r>
              <a:rPr b="1" lang="ru" sz="3951">
                <a:solidFill>
                  <a:schemeClr val="dk1"/>
                </a:solidFill>
              </a:rPr>
              <a:t>специализированных ОС</a:t>
            </a:r>
            <a:r>
              <a:rPr lang="ru" sz="3951">
                <a:solidFill>
                  <a:schemeClr val="dk1"/>
                </a:solidFill>
              </a:rPr>
              <a:t> с повышенными требованиями к безопасности.</a:t>
            </a:r>
            <a:endParaRPr sz="3951">
              <a:solidFill>
                <a:schemeClr val="dk1"/>
              </a:solidFill>
            </a:endParaRPr>
          </a:p>
          <a:p>
            <a:pPr indent="-310144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3951">
                <a:solidFill>
                  <a:schemeClr val="dk1"/>
                </a:solidFill>
              </a:rPr>
              <a:t>Реализация в универсальных ОС:</a:t>
            </a:r>
            <a:r>
              <a:rPr lang="ru" sz="3951">
                <a:solidFill>
                  <a:schemeClr val="dk1"/>
                </a:solidFill>
              </a:rPr>
              <a:t> Существует набор модулей ядра Linux под названием </a:t>
            </a:r>
            <a:r>
              <a:rPr b="1" lang="ru" sz="3951">
                <a:solidFill>
                  <a:schemeClr val="dk1"/>
                </a:solidFill>
              </a:rPr>
              <a:t>SELinux (Security Enhanced Linux)</a:t>
            </a:r>
            <a:r>
              <a:rPr lang="ru" sz="3951">
                <a:solidFill>
                  <a:schemeClr val="dk1"/>
                </a:solidFill>
              </a:rPr>
              <a:t>, который реализует многие свойства мандатной модели в среде Linux.</a:t>
            </a:r>
            <a:endParaRPr sz="395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4151">
                <a:solidFill>
                  <a:schemeClr val="dk1"/>
                </a:solidFill>
              </a:rPr>
              <a:t>Ролевой Метод (RBAC)</a:t>
            </a:r>
            <a:endParaRPr b="1" sz="4151">
              <a:solidFill>
                <a:schemeClr val="dk1"/>
              </a:solidFill>
            </a:endParaRPr>
          </a:p>
          <a:p>
            <a:pPr indent="-310144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3951">
                <a:solidFill>
                  <a:schemeClr val="dk1"/>
                </a:solidFill>
              </a:rPr>
              <a:t>Реализация в универсальных ОС:</a:t>
            </a:r>
            <a:r>
              <a:rPr lang="ru" sz="3951">
                <a:solidFill>
                  <a:schemeClr val="dk1"/>
                </a:solidFill>
              </a:rPr>
              <a:t> Применяется </a:t>
            </a:r>
            <a:r>
              <a:rPr b="1" lang="ru" sz="3951">
                <a:solidFill>
                  <a:schemeClr val="dk1"/>
                </a:solidFill>
              </a:rPr>
              <a:t>частично</a:t>
            </a:r>
            <a:r>
              <a:rPr lang="ru" sz="3951">
                <a:solidFill>
                  <a:schemeClr val="dk1"/>
                </a:solidFill>
              </a:rPr>
              <a:t> в виде механизма </a:t>
            </a:r>
            <a:r>
              <a:rPr b="1" lang="ru" sz="3951">
                <a:solidFill>
                  <a:schemeClr val="dk1"/>
                </a:solidFill>
              </a:rPr>
              <a:t>встроенных групп</a:t>
            </a:r>
            <a:r>
              <a:rPr lang="ru" sz="3951">
                <a:solidFill>
                  <a:schemeClr val="dk1"/>
                </a:solidFill>
              </a:rPr>
              <a:t> с предопределенными правами.</a:t>
            </a:r>
            <a:endParaRPr sz="3951">
              <a:solidFill>
                <a:schemeClr val="dk1"/>
              </a:solidFill>
            </a:endParaRPr>
          </a:p>
          <a:p>
            <a:pPr indent="-310144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ru" sz="3951">
                <a:solidFill>
                  <a:schemeClr val="dk1"/>
                </a:solidFill>
              </a:rPr>
              <a:t>Сосуществование:</a:t>
            </a:r>
            <a:r>
              <a:rPr lang="ru" sz="3951">
                <a:solidFill>
                  <a:schemeClr val="dk1"/>
                </a:solidFill>
              </a:rPr>
              <a:t> RBAC сосуществует с основной моделью </a:t>
            </a:r>
            <a:r>
              <a:rPr b="1" lang="ru" sz="3951">
                <a:solidFill>
                  <a:schemeClr val="dk1"/>
                </a:solidFill>
              </a:rPr>
              <a:t>дискреционного доступа</a:t>
            </a:r>
            <a:r>
              <a:rPr lang="ru" sz="3951">
                <a:solidFill>
                  <a:schemeClr val="dk1"/>
                </a:solidFill>
              </a:rPr>
              <a:t> для индивидуальных пользователей и групп.</a:t>
            </a:r>
            <a:endParaRPr sz="395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5"/>
          <p:cNvSpPr txBox="1"/>
          <p:nvPr>
            <p:ph type="title"/>
          </p:nvPr>
        </p:nvSpPr>
        <p:spPr>
          <a:xfrm>
            <a:off x="311700" y="445025"/>
            <a:ext cx="8520600" cy="9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Множественной Аутентификации и Концепция SSO</a:t>
            </a:r>
            <a:endParaRPr/>
          </a:p>
        </p:txBody>
      </p:sp>
      <p:sp>
        <p:nvSpPr>
          <p:cNvPr id="544" name="Google Shape;544;p95"/>
          <p:cNvSpPr txBox="1"/>
          <p:nvPr>
            <p:ph idx="1" type="body"/>
          </p:nvPr>
        </p:nvSpPr>
        <p:spPr>
          <a:xfrm>
            <a:off x="311700" y="1496600"/>
            <a:ext cx="8520600" cy="3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rPr b="1" lang="ru" sz="1302">
                <a:solidFill>
                  <a:schemeClr val="dk1"/>
                </a:solidFill>
              </a:rPr>
              <a:t>Проблема Традиционного Доступа</a:t>
            </a:r>
            <a:endParaRPr b="1" sz="1302">
              <a:solidFill>
                <a:schemeClr val="dk1"/>
              </a:solidFill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18"/>
              <a:buChar char="●"/>
            </a:pPr>
            <a:r>
              <a:rPr b="1" lang="ru" sz="1117">
                <a:solidFill>
                  <a:schemeClr val="dk1"/>
                </a:solidFill>
              </a:rPr>
              <a:t>Сложная среда:</a:t>
            </a:r>
            <a:r>
              <a:rPr lang="ru" sz="1117">
                <a:solidFill>
                  <a:schemeClr val="dk1"/>
                </a:solidFill>
              </a:rPr>
              <a:t> В корпоративных сетях пользователь работает на множестве устройств (рабочий ПК, планшет, гостевой компьютер) и обращается к множеству географически рассредоточенных серверов и приложений.</a:t>
            </a:r>
            <a:endParaRPr sz="1117">
              <a:solidFill>
                <a:schemeClr val="dk1"/>
              </a:solidFill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8"/>
              <a:buChar char="●"/>
            </a:pPr>
            <a:r>
              <a:rPr b="1" lang="ru" sz="1117">
                <a:solidFill>
                  <a:schemeClr val="dk1"/>
                </a:solidFill>
              </a:rPr>
              <a:t>Множество паролей:</a:t>
            </a:r>
            <a:r>
              <a:rPr lang="ru" sz="1117">
                <a:solidFill>
                  <a:schemeClr val="dk1"/>
                </a:solidFill>
              </a:rPr>
              <a:t> Необходимость помнить, вводить и регулярно обновлять </a:t>
            </a:r>
            <a:r>
              <a:rPr b="1" lang="ru" sz="1117">
                <a:solidFill>
                  <a:schemeClr val="dk1"/>
                </a:solidFill>
              </a:rPr>
              <a:t>многоразовые пароли</a:t>
            </a:r>
            <a:r>
              <a:rPr lang="ru" sz="1117">
                <a:solidFill>
                  <a:schemeClr val="dk1"/>
                </a:solidFill>
              </a:rPr>
              <a:t> для каждого компьютера и сервера.</a:t>
            </a:r>
            <a:endParaRPr sz="1117">
              <a:solidFill>
                <a:schemeClr val="dk1"/>
              </a:solidFill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8"/>
              <a:buChar char="●"/>
            </a:pPr>
            <a:r>
              <a:rPr b="1" lang="ru" sz="1117">
                <a:solidFill>
                  <a:schemeClr val="dk1"/>
                </a:solidFill>
              </a:rPr>
              <a:t>Последствия:</a:t>
            </a:r>
            <a:endParaRPr b="1" sz="1117">
              <a:solidFill>
                <a:schemeClr val="dk1"/>
              </a:solidFill>
            </a:endParaRPr>
          </a:p>
          <a:p>
            <a:pPr indent="-2995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8"/>
              <a:buChar char="○"/>
            </a:pPr>
            <a:r>
              <a:rPr lang="ru" sz="1117">
                <a:solidFill>
                  <a:schemeClr val="dk1"/>
                </a:solidFill>
              </a:rPr>
              <a:t>Снижение продуктивности (до 44 часов в год на логический вход в крупных корпорациях).</a:t>
            </a:r>
            <a:endParaRPr sz="1117">
              <a:solidFill>
                <a:schemeClr val="dk1"/>
              </a:solidFill>
            </a:endParaRPr>
          </a:p>
          <a:p>
            <a:pPr indent="-2995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8"/>
              <a:buChar char="○"/>
            </a:pPr>
            <a:r>
              <a:rPr lang="ru" sz="1117">
                <a:solidFill>
                  <a:schemeClr val="dk1"/>
                </a:solidFill>
              </a:rPr>
              <a:t>Высокая нагрузка на ИТ-поддержку (до 70% обращений связано с восстановлением забытых паролей).</a:t>
            </a:r>
            <a:endParaRPr sz="111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302">
                <a:solidFill>
                  <a:schemeClr val="dk1"/>
                </a:solidFill>
              </a:rPr>
              <a:t> Единый Логический Вход (Single Sign-On, SSO)</a:t>
            </a:r>
            <a:endParaRPr b="1" sz="1302">
              <a:solidFill>
                <a:schemeClr val="dk1"/>
              </a:solidFill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18"/>
              <a:buChar char="●"/>
            </a:pPr>
            <a:r>
              <a:rPr b="1" lang="ru" sz="1117">
                <a:solidFill>
                  <a:schemeClr val="dk1"/>
                </a:solidFill>
              </a:rPr>
              <a:t>Цель:</a:t>
            </a:r>
            <a:r>
              <a:rPr lang="ru" sz="1117">
                <a:solidFill>
                  <a:schemeClr val="dk1"/>
                </a:solidFill>
              </a:rPr>
              <a:t> Создание такого порядка аутентификации, при котором пользователь выполняет </a:t>
            </a:r>
            <a:r>
              <a:rPr b="1" lang="ru" sz="1117">
                <a:solidFill>
                  <a:schemeClr val="dk1"/>
                </a:solidFill>
              </a:rPr>
              <a:t>вход в сеть только один раз</a:t>
            </a:r>
            <a:r>
              <a:rPr lang="ru" sz="1117">
                <a:solidFill>
                  <a:schemeClr val="dk1"/>
                </a:solidFill>
              </a:rPr>
              <a:t>, используя любой способ аутентификации (пароль, сертификат, биометрия).</a:t>
            </a:r>
            <a:endParaRPr sz="1117">
              <a:solidFill>
                <a:schemeClr val="dk1"/>
              </a:solidFill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8"/>
              <a:buChar char="●"/>
            </a:pPr>
            <a:r>
              <a:rPr b="1" lang="ru" sz="1117">
                <a:solidFill>
                  <a:schemeClr val="dk1"/>
                </a:solidFill>
              </a:rPr>
              <a:t>Принцип:</a:t>
            </a:r>
            <a:r>
              <a:rPr lang="ru" sz="1117">
                <a:solidFill>
                  <a:schemeClr val="dk1"/>
                </a:solidFill>
              </a:rPr>
              <a:t> Результат первичной аутентификации затем </a:t>
            </a:r>
            <a:r>
              <a:rPr b="1" lang="ru" sz="1117">
                <a:solidFill>
                  <a:schemeClr val="dk1"/>
                </a:solidFill>
              </a:rPr>
              <a:t>прозрачным для пользователя способом</a:t>
            </a:r>
            <a:r>
              <a:rPr lang="ru" sz="1117">
                <a:solidFill>
                  <a:schemeClr val="dk1"/>
                </a:solidFill>
              </a:rPr>
              <a:t> применяется каждый раз, когда ему необходимо доказать свою аутентичность другому серверу или приложению.</a:t>
            </a:r>
            <a:endParaRPr sz="1117">
              <a:solidFill>
                <a:schemeClr val="dk1"/>
              </a:solidFill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8"/>
              <a:buChar char="●"/>
            </a:pPr>
            <a:r>
              <a:rPr b="1" lang="ru" sz="1117">
                <a:solidFill>
                  <a:schemeClr val="dk1"/>
                </a:solidFill>
              </a:rPr>
              <a:t>Текущее состояние:</a:t>
            </a:r>
            <a:r>
              <a:rPr lang="ru" sz="1117">
                <a:solidFill>
                  <a:schemeClr val="dk1"/>
                </a:solidFill>
              </a:rPr>
              <a:t> Универсальной системы SSO, работающей со всеми типами ОС и приложений, не существует. Системы SSO эффективны для </a:t>
            </a:r>
            <a:r>
              <a:rPr b="1" lang="ru" sz="1117">
                <a:solidFill>
                  <a:schemeClr val="dk1"/>
                </a:solidFill>
              </a:rPr>
              <a:t>однородных</a:t>
            </a:r>
            <a:r>
              <a:rPr lang="ru" sz="1117">
                <a:solidFill>
                  <a:schemeClr val="dk1"/>
                </a:solidFill>
              </a:rPr>
              <a:t> информационных систем (например, использующих один протокол или ОС).</a:t>
            </a:r>
            <a:endParaRPr sz="111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76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6"/>
          <p:cNvSpPr txBox="1"/>
          <p:nvPr>
            <p:ph type="title"/>
          </p:nvPr>
        </p:nvSpPr>
        <p:spPr>
          <a:xfrm>
            <a:off x="311700" y="220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Схема Единого Логического Входа и Доверительные Отношения</a:t>
            </a:r>
            <a:endParaRPr/>
          </a:p>
        </p:txBody>
      </p:sp>
      <p:sp>
        <p:nvSpPr>
          <p:cNvPr id="550" name="Google Shape;550;p96"/>
          <p:cNvSpPr txBox="1"/>
          <p:nvPr>
            <p:ph idx="1" type="body"/>
          </p:nvPr>
        </p:nvSpPr>
        <p:spPr>
          <a:xfrm>
            <a:off x="311700" y="1307350"/>
            <a:ext cx="8520600" cy="32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rPr b="1" lang="ru" sz="1502">
                <a:solidFill>
                  <a:schemeClr val="dk1"/>
                </a:solidFill>
              </a:rPr>
              <a:t>Основные Элементы Схемы SSO</a:t>
            </a:r>
            <a:endParaRPr b="1" sz="150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ru" sz="1317">
                <a:solidFill>
                  <a:schemeClr val="dk1"/>
                </a:solidFill>
              </a:rPr>
              <a:t>Система единого логического входа состоит из трех ключевых элементов:</a:t>
            </a:r>
            <a:endParaRPr sz="1317">
              <a:solidFill>
                <a:schemeClr val="dk1"/>
              </a:solidFill>
            </a:endParaRPr>
          </a:p>
          <a:p>
            <a:pPr indent="-312261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18"/>
              <a:buAutoNum type="arabicPeriod"/>
            </a:pPr>
            <a:r>
              <a:rPr b="1" lang="ru" sz="1317">
                <a:solidFill>
                  <a:schemeClr val="dk1"/>
                </a:solidFill>
              </a:rPr>
              <a:t>Пользователь (User):</a:t>
            </a:r>
            <a:r>
              <a:rPr lang="ru" sz="1317">
                <a:solidFill>
                  <a:schemeClr val="dk1"/>
                </a:solidFill>
              </a:rPr>
              <a:t> Располагает информацией, достаточной для его первичной аутентификации (ID, PW, сертификат и т.п.).</a:t>
            </a:r>
            <a:endParaRPr sz="1317">
              <a:solidFill>
                <a:schemeClr val="dk1"/>
              </a:solidFill>
            </a:endParaRPr>
          </a:p>
          <a:p>
            <a:pPr indent="-31226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8"/>
              <a:buAutoNum type="arabicPeriod"/>
            </a:pPr>
            <a:r>
              <a:rPr b="1" lang="ru" sz="1317">
                <a:solidFill>
                  <a:schemeClr val="dk1"/>
                </a:solidFill>
              </a:rPr>
              <a:t>Провайдер Идентичности (Identity Provider, IdP):</a:t>
            </a:r>
            <a:r>
              <a:rPr lang="ru" sz="1317">
                <a:solidFill>
                  <a:schemeClr val="dk1"/>
                </a:solidFill>
              </a:rPr>
              <a:t> Система, которая </a:t>
            </a:r>
            <a:r>
              <a:rPr b="1" lang="ru" sz="1317">
                <a:solidFill>
                  <a:schemeClr val="dk1"/>
                </a:solidFill>
              </a:rPr>
              <a:t>аутентифицирует пользователя</a:t>
            </a:r>
            <a:r>
              <a:rPr lang="ru" sz="1317">
                <a:solidFill>
                  <a:schemeClr val="dk1"/>
                </a:solidFill>
              </a:rPr>
              <a:t> на основе центральной базы данных учетных записей.</a:t>
            </a:r>
            <a:endParaRPr sz="1317">
              <a:solidFill>
                <a:schemeClr val="dk1"/>
              </a:solidFill>
            </a:endParaRPr>
          </a:p>
          <a:p>
            <a:pPr indent="-312261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8"/>
              <a:buChar char="○"/>
            </a:pPr>
            <a:r>
              <a:rPr lang="ru" sz="1317">
                <a:solidFill>
                  <a:schemeClr val="dk1"/>
                </a:solidFill>
              </a:rPr>
              <a:t>База учетных данных </a:t>
            </a:r>
            <a:r>
              <a:rPr b="1" lang="ru" sz="1317">
                <a:solidFill>
                  <a:schemeClr val="dk1"/>
                </a:solidFill>
              </a:rPr>
              <a:t>имеется только</a:t>
            </a:r>
            <a:r>
              <a:rPr lang="ru" sz="1317">
                <a:solidFill>
                  <a:schemeClr val="dk1"/>
                </a:solidFill>
              </a:rPr>
              <a:t> у Провайдера идентичности.</a:t>
            </a:r>
            <a:endParaRPr sz="1317">
              <a:solidFill>
                <a:schemeClr val="dk1"/>
              </a:solidFill>
            </a:endParaRPr>
          </a:p>
          <a:p>
            <a:pPr indent="-31226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8"/>
              <a:buAutoNum type="arabicPeriod"/>
            </a:pPr>
            <a:r>
              <a:rPr b="1" lang="ru" sz="1317">
                <a:solidFill>
                  <a:schemeClr val="dk1"/>
                </a:solidFill>
              </a:rPr>
              <a:t>Провайдер Сервисов (Service Provider, SP):</a:t>
            </a:r>
            <a:r>
              <a:rPr lang="ru" sz="1317">
                <a:solidFill>
                  <a:schemeClr val="dk1"/>
                </a:solidFill>
              </a:rPr>
              <a:t> Ресурсный сервер (веб-сервис, почтовый сервис и т.п.), который предоставляет сервисы только аутентифицированным пользователям.</a:t>
            </a:r>
            <a:endParaRPr sz="131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rPr b="1" lang="ru" sz="1502">
                <a:solidFill>
                  <a:schemeClr val="dk1"/>
                </a:solidFill>
              </a:rPr>
              <a:t>Доверительные Отношения (Trust Relationships)</a:t>
            </a:r>
            <a:endParaRPr b="1" sz="1502">
              <a:solidFill>
                <a:schemeClr val="dk1"/>
              </a:solidFill>
            </a:endParaRPr>
          </a:p>
          <a:p>
            <a:pPr indent="-312261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18"/>
              <a:buChar char="●"/>
            </a:pPr>
            <a:r>
              <a:rPr b="1" lang="ru" sz="1317">
                <a:solidFill>
                  <a:schemeClr val="dk1"/>
                </a:solidFill>
              </a:rPr>
              <a:t>Суть:</a:t>
            </a:r>
            <a:r>
              <a:rPr lang="ru" sz="1317">
                <a:solidFill>
                  <a:schemeClr val="dk1"/>
                </a:solidFill>
              </a:rPr>
              <a:t> Провайдер сервисов (SP) </a:t>
            </a:r>
            <a:r>
              <a:rPr b="1" lang="ru" sz="1317">
                <a:solidFill>
                  <a:schemeClr val="dk1"/>
                </a:solidFill>
              </a:rPr>
              <a:t>доверяет</a:t>
            </a:r>
            <a:r>
              <a:rPr lang="ru" sz="1317">
                <a:solidFill>
                  <a:schemeClr val="dk1"/>
                </a:solidFill>
              </a:rPr>
              <a:t> результатам аутентификации пользователей, выполненной Провайдером идентичности (IdP).</a:t>
            </a:r>
            <a:endParaRPr sz="1317">
              <a:solidFill>
                <a:schemeClr val="dk1"/>
              </a:solidFill>
            </a:endParaRPr>
          </a:p>
          <a:p>
            <a:pPr indent="-31226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8"/>
              <a:buChar char="●"/>
            </a:pPr>
            <a:r>
              <a:rPr lang="ru" sz="1317">
                <a:solidFill>
                  <a:schemeClr val="dk1"/>
                </a:solidFill>
              </a:rPr>
              <a:t>Благодаря этому, SP не обязан хранить собственную базу учетных данных.</a:t>
            </a:r>
            <a:endParaRPr sz="131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96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520601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rPr b="1" lang="ru" sz="1402">
                <a:solidFill>
                  <a:schemeClr val="dk1"/>
                </a:solidFill>
              </a:rPr>
              <a:t>Токен Доступа (Access Token)</a:t>
            </a:r>
            <a:endParaRPr b="1" sz="1402">
              <a:solidFill>
                <a:schemeClr val="dk1"/>
              </a:solidFill>
            </a:endParaRPr>
          </a:p>
          <a:p>
            <a:pPr indent="-305911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18"/>
              <a:buChar char="●"/>
            </a:pPr>
            <a:r>
              <a:rPr b="1" lang="ru" sz="1217">
                <a:solidFill>
                  <a:schemeClr val="dk1"/>
                </a:solidFill>
              </a:rPr>
              <a:t>Выдача:</a:t>
            </a:r>
            <a:r>
              <a:rPr lang="ru" sz="1217">
                <a:solidFill>
                  <a:schemeClr val="dk1"/>
                </a:solidFill>
              </a:rPr>
              <a:t> После успешной первичной аутентификации, Провайдер идентичности (IdP) предоставляет пользователю </a:t>
            </a:r>
            <a:r>
              <a:rPr b="1" lang="ru" sz="1217">
                <a:solidFill>
                  <a:schemeClr val="dk1"/>
                </a:solidFill>
              </a:rPr>
              <a:t>Токен доступа</a:t>
            </a:r>
            <a:r>
              <a:rPr lang="ru" sz="1217">
                <a:solidFill>
                  <a:schemeClr val="dk1"/>
                </a:solidFill>
              </a:rPr>
              <a:t> — криптографически защищенную информационную структуру.</a:t>
            </a:r>
            <a:endParaRPr sz="1217">
              <a:solidFill>
                <a:schemeClr val="dk1"/>
              </a:solidFill>
            </a:endParaRPr>
          </a:p>
          <a:p>
            <a:pPr indent="-30591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Char char="●"/>
            </a:pPr>
            <a:r>
              <a:rPr b="1" lang="ru" sz="1217">
                <a:solidFill>
                  <a:schemeClr val="dk1"/>
                </a:solidFill>
              </a:rPr>
              <a:t>Хранение:</a:t>
            </a:r>
            <a:r>
              <a:rPr lang="ru" sz="1217">
                <a:solidFill>
                  <a:schemeClr val="dk1"/>
                </a:solidFill>
              </a:rPr>
              <a:t> Пользователь хранит этот токен в своей базе данных (на компьютере).</a:t>
            </a:r>
            <a:endParaRPr sz="1217">
              <a:solidFill>
                <a:schemeClr val="dk1"/>
              </a:solidFill>
            </a:endParaRPr>
          </a:p>
          <a:p>
            <a:pPr indent="-30591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Char char="●"/>
            </a:pPr>
            <a:r>
              <a:rPr b="1" lang="ru" sz="1217">
                <a:solidFill>
                  <a:schemeClr val="dk1"/>
                </a:solidFill>
              </a:rPr>
              <a:t>Использование (Вторичная аутентификация):</a:t>
            </a:r>
            <a:r>
              <a:rPr lang="ru" sz="1217">
                <a:solidFill>
                  <a:schemeClr val="dk1"/>
                </a:solidFill>
              </a:rPr>
              <a:t> При обращении к Про-вайдеру сервисов (SP) пользователь (а точнее, программное обеспечение его компьютера) </a:t>
            </a:r>
            <a:r>
              <a:rPr b="1" lang="ru" sz="1217">
                <a:solidFill>
                  <a:schemeClr val="dk1"/>
                </a:solidFill>
              </a:rPr>
              <a:t>предъявляет</a:t>
            </a:r>
            <a:r>
              <a:rPr lang="ru" sz="1217">
                <a:solidFill>
                  <a:schemeClr val="dk1"/>
                </a:solidFill>
              </a:rPr>
              <a:t> токен.</a:t>
            </a:r>
            <a:endParaRPr sz="1217">
              <a:solidFill>
                <a:schemeClr val="dk1"/>
              </a:solidFill>
            </a:endParaRPr>
          </a:p>
          <a:p>
            <a:pPr indent="-30591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Char char="●"/>
            </a:pPr>
            <a:r>
              <a:rPr b="1" lang="ru" sz="1217">
                <a:solidFill>
                  <a:schemeClr val="dk1"/>
                </a:solidFill>
              </a:rPr>
              <a:t>Проверка:</a:t>
            </a:r>
            <a:r>
              <a:rPr lang="ru" sz="1217">
                <a:solidFill>
                  <a:schemeClr val="dk1"/>
                </a:solidFill>
              </a:rPr>
              <a:t> Ресурсный сервер (SP) использует криптографическую защиту токена для того, чтобы убедиться, что токен был выдан </a:t>
            </a:r>
            <a:r>
              <a:rPr b="1" lang="ru" sz="1217">
                <a:solidFill>
                  <a:schemeClr val="dk1"/>
                </a:solidFill>
              </a:rPr>
              <a:t>доверенным</a:t>
            </a:r>
            <a:r>
              <a:rPr lang="ru" sz="1217">
                <a:solidFill>
                  <a:schemeClr val="dk1"/>
                </a:solidFill>
              </a:rPr>
              <a:t> сервером аутентификации (IdP).</a:t>
            </a:r>
            <a:endParaRPr sz="1217">
              <a:solidFill>
                <a:schemeClr val="dk1"/>
              </a:solidFill>
            </a:endParaRPr>
          </a:p>
          <a:p>
            <a:pPr indent="-30591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Char char="●"/>
            </a:pPr>
            <a:r>
              <a:rPr b="1" lang="ru" sz="1217">
                <a:solidFill>
                  <a:schemeClr val="dk1"/>
                </a:solidFill>
              </a:rPr>
              <a:t>Срок действия:</a:t>
            </a:r>
            <a:r>
              <a:rPr lang="ru" sz="1217">
                <a:solidFill>
                  <a:schemeClr val="dk1"/>
                </a:solidFill>
              </a:rPr>
              <a:t> Токен доступа имеет </a:t>
            </a:r>
            <a:r>
              <a:rPr b="1" lang="ru" sz="1217">
                <a:solidFill>
                  <a:schemeClr val="dk1"/>
                </a:solidFill>
              </a:rPr>
              <a:t>ограниченное время действия</a:t>
            </a:r>
            <a:r>
              <a:rPr lang="ru" sz="1217">
                <a:solidFill>
                  <a:schemeClr val="dk1"/>
                </a:solidFill>
              </a:rPr>
              <a:t> (например, сутки) и должен периодически возобновляться через повторную процедуру с IdP.</a:t>
            </a:r>
            <a:endParaRPr sz="121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rPr b="1" lang="ru" sz="1402">
                <a:solidFill>
                  <a:schemeClr val="dk1"/>
                </a:solidFill>
              </a:rPr>
              <a:t>Примеры Систем SSO</a:t>
            </a:r>
            <a:endParaRPr b="1" sz="1402">
              <a:solidFill>
                <a:schemeClr val="dk1"/>
              </a:solidFill>
            </a:endParaRPr>
          </a:p>
          <a:p>
            <a:pPr indent="-305911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18"/>
              <a:buChar char="●"/>
            </a:pPr>
            <a:r>
              <a:rPr b="1" lang="ru" sz="1217">
                <a:solidFill>
                  <a:schemeClr val="dk1"/>
                </a:solidFill>
              </a:rPr>
              <a:t>Kerberos:</a:t>
            </a:r>
            <a:r>
              <a:rPr lang="ru" sz="1217">
                <a:solidFill>
                  <a:schemeClr val="dk1"/>
                </a:solidFill>
              </a:rPr>
              <a:t> Протокол и сетевая служба, являющаяся классическим примером системы аутентификации, реализующей концепцию единого логического входа.</a:t>
            </a:r>
            <a:endParaRPr sz="1217">
              <a:solidFill>
                <a:schemeClr val="dk1"/>
              </a:solidFill>
            </a:endParaRPr>
          </a:p>
          <a:p>
            <a:pPr indent="-30591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8"/>
              <a:buChar char="●"/>
            </a:pPr>
            <a:r>
              <a:rPr b="1" lang="ru" sz="1217">
                <a:solidFill>
                  <a:schemeClr val="dk1"/>
                </a:solidFill>
              </a:rPr>
              <a:t>Microsoft Active Directory:</a:t>
            </a:r>
            <a:r>
              <a:rPr lang="ru" sz="1217">
                <a:solidFill>
                  <a:schemeClr val="dk1"/>
                </a:solidFill>
              </a:rPr>
              <a:t> Справочная служба, обеспечивающая единый вход для сети с однородными операционными системами.</a:t>
            </a:r>
            <a:endParaRPr sz="121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865">
              <a:solidFill>
                <a:schemeClr val="dk1"/>
              </a:solidFill>
            </a:endParaRPr>
          </a:p>
        </p:txBody>
      </p:sp>
      <p:sp>
        <p:nvSpPr>
          <p:cNvPr id="563" name="Google Shape;563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2200"/>
              <a:t>Механизм Аутентификации и Примеры</a:t>
            </a:r>
            <a:endParaRPr b="1" sz="22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Заключение главы 27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Обзор технологий: Аутентификация (пароли, аппаратные ключи, сертификаты), модели доступа (DAC, MAC, RBAC).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Централизованные системы упрощают управление в крупных сетях.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Важность выбора метода в зависимости от уровня безопасности и масштаба.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Переход к следующей главе: Анализ трафика для обнаружения угроз.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00"/>
          <p:cNvSpPr txBox="1"/>
          <p:nvPr>
            <p:ph type="title"/>
          </p:nvPr>
        </p:nvSpPr>
        <p:spPr>
          <a:xfrm>
            <a:off x="311700" y="445025"/>
            <a:ext cx="85206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Глава 28: Технологии безопасности на основе анализа трафика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100"/>
          <p:cNvSpPr txBox="1"/>
          <p:nvPr>
            <p:ph idx="1" type="body"/>
          </p:nvPr>
        </p:nvSpPr>
        <p:spPr>
          <a:xfrm>
            <a:off x="311700" y="1588500"/>
            <a:ext cx="8520600" cy="29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Обзор методов защиты сетей через анализ и фильтрацию трафика.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Цели: Изучение систем мониторинга, файерволов и обнаружения вторжений.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Ключевые темы: Анализаторы протоколов, NetFlow, зоны безопасности.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Фильтрация</a:t>
            </a:r>
            <a:endParaRPr/>
          </a:p>
        </p:txBody>
      </p:sp>
      <p:sp>
        <p:nvSpPr>
          <p:cNvPr id="581" name="Google Shape;581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Определение: Фильтрация трафика — это обработка IP-пакетов маршрутизаторами и файерволами.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Результат: Она приводит к отбрасыванию некоторых пакетов или изменению их маршрута.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Назначение: Позволяет предотвратить атаку на сеть, блокируя доступ для внешних сетей и хостов, либо остановить уже идущую атаку.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Сложность: Условия фильтрации почти всегда являются компромиссом между предотвращением атаки и поддержанием должной функциональности защищаемого узла.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Последствия: Проверка условий фильтрации может вызвать потенциальное замедление продвижения трафика.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" name="Google Shape;101;p21"/>
          <p:cNvGraphicFramePr/>
          <p:nvPr/>
        </p:nvGraphicFramePr>
        <p:xfrm>
          <a:off x="345000" y="41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{486A74B8-9953-44E7-AA42-A33A07BBF0F7}</a:tableStyleId>
              </a:tblPr>
              <a:tblGrid>
                <a:gridCol w="2786850"/>
                <a:gridCol w="2786850"/>
                <a:gridCol w="2786850"/>
              </a:tblGrid>
              <a:tr h="46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Свойство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Определение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Связь с КЦД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Аутентичность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(Authenticity)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Пользователь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не может выдать себя за другого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, а документ имеет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достоверную информацию о его источнике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(авторе).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Является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аналогом неотказуемости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Владение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(Possession)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Физический контроль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над устройством или средой хранения информации предоставляется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только тем, кто имеет на это право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Расширяет понятие физической защиты.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4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Полезность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(Utility)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Обеспечивается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удобство практического использования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информации и процедур.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Меры защиты </a:t>
                      </a: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не должны неприемлемо усложнять работу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сотрудников, чтобы они не пытались их обойти.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02"/>
          <p:cNvSpPr txBox="1"/>
          <p:nvPr>
            <p:ph type="title"/>
          </p:nvPr>
        </p:nvSpPr>
        <p:spPr>
          <a:xfrm>
            <a:off x="311700" y="451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фильтрации</a:t>
            </a:r>
            <a:endParaRPr/>
          </a:p>
        </p:txBody>
      </p:sp>
      <p:sp>
        <p:nvSpPr>
          <p:cNvPr id="587" name="Google Shape;587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Выборочная передача кадров/пакетов маршрутизатором осуществляется на основе стандартных и дополнительных правил (фильтров).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Стандартные правила присущи не только маршрутизаторам, но и концентраторам и коммутаторам. 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Для концентратора: Кадр, поступивший на любой его интерфейс, повторяется на всех остальных его интерфейсах.  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Для коммутатора: Кадр повторяется только на том интерфейсе, к которому подключена подсеть, содержащая узел с данным адресом назначения.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Правила фильтрации маршрутизаторов Cisco</a:t>
            </a:r>
            <a:endParaRPr/>
          </a:p>
        </p:txBody>
      </p:sp>
      <p:sp>
        <p:nvSpPr>
          <p:cNvPr id="593" name="Google Shape;593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Пример языка для списков доступа маршрутизаторов Cisco является типичной реализацией, хорошо иллюстрирующей возможности применения маршрутизаторов как файерволов.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Ограничение: Отсутствие фильтрации с запоминанием состояния является главным отличием маршрутизаторов от программных и программно-аппаратных файерволов.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Протоколирование: Для активизации протоколирования (аудита) необходимо добавить к записи ключевое слово log.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</a:t>
            </a:r>
            <a:endParaRPr/>
          </a:p>
        </p:txBody>
      </p:sp>
      <p:sp>
        <p:nvSpPr>
          <p:cNvPr id="599" name="Google Shape;599;p104"/>
          <p:cNvSpPr txBox="1"/>
          <p:nvPr>
            <p:ph idx="1" type="body"/>
          </p:nvPr>
        </p:nvSpPr>
        <p:spPr>
          <a:xfrm>
            <a:off x="311700" y="1017725"/>
            <a:ext cx="8520600" cy="3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Давайте рассмотрим как можно фильтровать некоторые пакеты.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Пример 1.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</a:rPr>
              <a:t>access-list 105 permit tcp any host 210.135.17.101 eq 21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Эта запись разрешает прием запросов от любого хоста, направленных FTP-серверу (TCP-порт 21) с адресом 210.135.17.101 (используется дополнительное служебное слово host вместо маски 0.0.0.0).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Пример 2: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access-list 101 deny ICMP any 192.78.46.0 0.0.0.255 eq 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Эта запись запрещает передачу эхо-запросов (ping-запросов) от любого хоста к хостам подсети 192.78.46.0/24.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Файерволы</a:t>
            </a:r>
            <a:endParaRPr/>
          </a:p>
        </p:txBody>
      </p:sp>
      <p:sp>
        <p:nvSpPr>
          <p:cNvPr id="605" name="Google Shape;605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Определение: Файервол (межсетевой экран) — комплекс программно-аппаратных средств, осуществляющий информационную защиту одной части компьютерной сети от другой. 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Защита: Защита осуществляется путем анализа и фильтрации проходящего трафика. 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Роль: Файерволы часто являются первым и самым мощным рубежом обороны в сетевой среде. 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Аналогия: Функционально сетевой экран можно сравнить с системой безопасности современного аэропорта.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417474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7"/>
          <p:cNvSpPr txBox="1"/>
          <p:nvPr>
            <p:ph type="title"/>
          </p:nvPr>
        </p:nvSpPr>
        <p:spPr>
          <a:xfrm>
            <a:off x="317831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Функциональное назначение файервола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Минимальный набор функций должен включать: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Фильтрацию трафика для защиты внутренних ресурсов сети.  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Аудит — фиксацию всех событий, связанных с обнаружением и блокировкой подозрительных пакетов.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Вспомогательные функции: Антивирусная защита, шифрование трафика, функции VPN, предупреждение и обнаружение вторжений.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Важно: Для эффективной работы через файервол должен проходить весь трафик, которым обмениваются узлы защищаемой сети с узлами Интернета.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файерволов</a:t>
            </a:r>
            <a:endParaRPr/>
          </a:p>
        </p:txBody>
      </p:sp>
      <p:sp>
        <p:nvSpPr>
          <p:cNvPr id="624" name="Google Shape;624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 способу реализации: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Программный: Работает под управлением универсальной ОС (Microsoft Windows, Linux или Mac OS).   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Аппаратный: Реализован как набор дополнительных функций маршрутизатора (реже — Ethernet-коммутатора).  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Программно-аппаратный: Программная система на базе специализированной платформы.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 способу фильтрации: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Без запоминания состояния (stateless): Выполняют фильтрацию на основе статических правил, не отслеживая состояния соединений.   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С запоминанием состояния (stateful): Принимают решения динамически.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Программные файерволы хоста</a:t>
            </a:r>
            <a:endParaRPr/>
          </a:p>
        </p:txBody>
      </p:sp>
      <p:sp>
        <p:nvSpPr>
          <p:cNvPr id="630" name="Google Shape;630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Программные файерволы хоста являются частью его программного обеспечения, реализуя наряду с файерволом сети двухступенчатый контроль трафика Программный файервол работает в режиме ядра ОС, контролируя сетевые интерфейсы хоста и перехватывая пакеты до передачи их протоколам стека TCP/IP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	Посмотрим, как можно блокировать доступ по сети к приложениям с помощью программного файервола iptables, имеющегося практически во всех версиях Unix/Linux. Этот файервол запускается как Unix-демон и работает на основе правил, записанных в текстовом виде в файле /etc/sysconfig/iptables.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7" name="Google Shape;63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55856"/>
            <a:ext cx="8520600" cy="4013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Влияние DHCP на работу файервола</a:t>
            </a:r>
            <a:endParaRPr/>
          </a:p>
        </p:txBody>
      </p:sp>
      <p:sp>
        <p:nvSpPr>
          <p:cNvPr id="643" name="Google Shape;643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Назначение IP-адресов может происходить вручную в результате выполнения процедуры конфигурирования интерфейса либо автоматически с помощью протокола динамического конфигурирования хостов DHCP.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 использовании DHCP этот адрес выдается хосту временно, например на сутки, после чего процедура назначения адреса повторяется, причем нет никакой гарантии, что адрес останется тем же. Поэтому в локальной сети, защищенной файерволом и использующей протокол DHCP, возможны два подхода: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Применение DHCP только для конфигурирования клиентских компьютеров, для которых обычно не требуется отображение доменного имени в IP-адрес, и конфигурирование серверов с постоянными, статическими IP-адресами.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Применение DHCP и для клиентов, и для серверов, но настройка сервера DHCP производится таким образом, чтобы он для серверов создавал статические записи DHCP, в которых МАС-адрес запроса связывается с IP-адресом ответа сервера. При поступлении запроса с MAC-адресом, имеющимся в какой-либо статической записи сервера DHCP, последний помещает в ответ IP-адрес из этой статической записи, а не из динамического пула IP-адресов.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